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8" r:id="rId2"/>
    <p:sldId id="262" r:id="rId3"/>
    <p:sldId id="368" r:id="rId4"/>
    <p:sldId id="336" r:id="rId5"/>
    <p:sldId id="369" r:id="rId6"/>
    <p:sldId id="370" r:id="rId7"/>
    <p:sldId id="28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378" r:id="rId16"/>
    <p:sldId id="379" r:id="rId17"/>
    <p:sldId id="380" r:id="rId18"/>
    <p:sldId id="367" r:id="rId19"/>
    <p:sldId id="381" r:id="rId2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666699"/>
    <a:srgbClr val="000066"/>
    <a:srgbClr val="9900FF"/>
    <a:srgbClr val="9933FF"/>
    <a:srgbClr val="00FFFF"/>
    <a:srgbClr val="CCCC00"/>
    <a:srgbClr val="CC9900"/>
    <a:srgbClr val="FF99CC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71" autoAdjust="0"/>
    <p:restoredTop sz="94671" autoAdjust="0"/>
  </p:normalViewPr>
  <p:slideViewPr>
    <p:cSldViewPr>
      <p:cViewPr varScale="1">
        <p:scale>
          <a:sx n="97" d="100"/>
          <a:sy n="97" d="100"/>
        </p:scale>
        <p:origin x="570" y="7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AAD8C6-D834-4188-ACCC-D830C93E74E6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5091FA-7920-4E76-96D8-2996FC60C5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4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5091FA-7920-4E76-96D8-2996FC60C5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585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37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11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704361"/>
            <a:ext cx="9144001" cy="43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86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6375"/>
            <a:ext cx="8229600" cy="857250"/>
          </a:xfrm>
          <a:prstGeom prst="rect">
            <a:avLst/>
          </a:prstGeom>
        </p:spPr>
        <p:txBody>
          <a:bodyPr lIns="67163" tIns="33581" rIns="67163" bIns="3358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200151"/>
            <a:ext cx="8229600" cy="3394075"/>
          </a:xfrm>
          <a:prstGeom prst="rect">
            <a:avLst/>
          </a:prstGeom>
        </p:spPr>
        <p:txBody>
          <a:bodyPr lIns="67163" tIns="33581" rIns="67163" bIns="3358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fld id="{E8D6474A-157E-45D4-962B-0344120A1699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4637"/>
          </a:xfrm>
          <a:prstGeom prst="rect">
            <a:avLst/>
          </a:prstGeom>
        </p:spPr>
        <p:txBody>
          <a:bodyPr lIns="67163" tIns="33581" rIns="67163" bIns="33581"/>
          <a:lstStyle/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00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85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80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820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43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1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53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7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3F8E9F01-63CE-48AC-AE59-42DBCD98C4AA}" type="datetimeFigureOut">
              <a:rPr lang="en-US" smtClean="0"/>
              <a:pPr/>
              <a:t>12/14/2022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2362FD5E-4B42-4CFC-B7C9-FA94CB7327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45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4071"/>
            <a:ext cx="9144000" cy="4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14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wmf"/><Relationship Id="rId10" Type="http://schemas.openxmlformats.org/officeDocument/2006/relationships/image" Target="../media/image7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9.wmf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8.wmf"/><Relationship Id="rId10" Type="http://schemas.openxmlformats.org/officeDocument/2006/relationships/image" Target="../media/image12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10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779928" cy="51435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27586" y="627534"/>
            <a:ext cx="8208910" cy="1323439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BAB 9</a:t>
            </a:r>
          </a:p>
          <a:p>
            <a:pPr algn="ctr">
              <a:defRPr/>
            </a:pPr>
            <a:r>
              <a:rPr lang="en-US" sz="4000" b="1" dirty="0">
                <a:solidFill>
                  <a:schemeClr val="accent4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STATISTIKA</a:t>
            </a:r>
          </a:p>
        </p:txBody>
      </p:sp>
    </p:spTree>
    <p:extLst>
      <p:ext uri="{BB962C8B-B14F-4D97-AF65-F5344CB8AC3E}">
        <p14:creationId xmlns:p14="http://schemas.microsoft.com/office/powerpoint/2010/main" val="1132488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88628" y="514350"/>
            <a:ext cx="6455372" cy="41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5"/>
                </a:solidFill>
              </a:rPr>
              <a:t>C. Rata-rata, Median, </a:t>
            </a:r>
            <a:r>
              <a:rPr lang="en-US" sz="2000" b="1" dirty="0" err="1">
                <a:solidFill>
                  <a:schemeClr val="accent5"/>
                </a:solidFill>
              </a:rPr>
              <a:t>dan</a:t>
            </a:r>
            <a:r>
              <a:rPr lang="en-US" sz="2000" b="1" dirty="0">
                <a:solidFill>
                  <a:schemeClr val="accent5"/>
                </a:solidFill>
              </a:rPr>
              <a:t> Modus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5786" y="1285866"/>
            <a:ext cx="7572428" cy="328614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/>
              <a:t>Rata-rata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, yang </a:t>
            </a:r>
            <a:r>
              <a:rPr lang="en-US" sz="1600" dirty="0" err="1"/>
              <a:t>dilambangkan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   (</a:t>
            </a:r>
            <a:r>
              <a:rPr lang="en-US" sz="1600" dirty="0" err="1"/>
              <a:t>baca</a:t>
            </a:r>
            <a:r>
              <a:rPr lang="en-US" sz="1600" dirty="0"/>
              <a:t>: ”</a:t>
            </a:r>
            <a:r>
              <a:rPr lang="en-US" sz="1600" i="1" dirty="0"/>
              <a:t>X</a:t>
            </a:r>
            <a:r>
              <a:rPr lang="en-US" sz="1600" dirty="0"/>
              <a:t> bar”)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data </a:t>
            </a:r>
            <a:r>
              <a:rPr lang="en-US" sz="1600" dirty="0" err="1"/>
              <a:t>dibagi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data, </a:t>
            </a:r>
            <a:r>
              <a:rPr lang="en-US" sz="1600" dirty="0" err="1"/>
              <a:t>yakni</a:t>
            </a: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dengan</a:t>
            </a:r>
            <a:r>
              <a:rPr lang="en-US" sz="1600" dirty="0"/>
              <a:t>:</a:t>
            </a:r>
          </a:p>
          <a:p>
            <a:r>
              <a:rPr lang="en-US" sz="1600" dirty="0"/>
              <a:t>     ∈ R (</a:t>
            </a:r>
            <a:r>
              <a:rPr lang="en-US" sz="1600" dirty="0" err="1"/>
              <a:t>himpunan</a:t>
            </a:r>
            <a:r>
              <a:rPr lang="en-US" sz="1600" dirty="0"/>
              <a:t> </a:t>
            </a:r>
            <a:r>
              <a:rPr lang="en-US" sz="1600" dirty="0" err="1"/>
              <a:t>bilangan</a:t>
            </a:r>
            <a:r>
              <a:rPr lang="en-US" sz="1600" dirty="0"/>
              <a:t> real),</a:t>
            </a:r>
          </a:p>
          <a:p>
            <a:r>
              <a:rPr lang="en-US" sz="1600" dirty="0"/>
              <a:t>∑</a:t>
            </a:r>
            <a:r>
              <a:rPr lang="en-US" sz="1600" i="1" dirty="0"/>
              <a:t>X</a:t>
            </a:r>
            <a:r>
              <a:rPr lang="en-US" sz="1600" dirty="0"/>
              <a:t> = </a:t>
            </a:r>
            <a:r>
              <a:rPr lang="en-US" sz="1600" dirty="0" err="1"/>
              <a:t>jumlah</a:t>
            </a:r>
            <a:r>
              <a:rPr lang="en-US" sz="1600" dirty="0"/>
              <a:t> data, </a:t>
            </a:r>
            <a:r>
              <a:rPr lang="en-US" sz="1600" dirty="0" err="1"/>
              <a:t>dan</a:t>
            </a:r>
            <a:endParaRPr lang="en-US" sz="1600" dirty="0"/>
          </a:p>
          <a:p>
            <a:pPr>
              <a:spcAft>
                <a:spcPts val="200"/>
              </a:spcAft>
            </a:pPr>
            <a:r>
              <a:rPr lang="en-US" sz="1600" dirty="0"/>
              <a:t>N = </a:t>
            </a:r>
            <a:r>
              <a:rPr lang="en-US" sz="1600" dirty="0" err="1"/>
              <a:t>banyak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banyak</a:t>
            </a:r>
            <a:r>
              <a:rPr lang="en-US" sz="1600" dirty="0"/>
              <a:t> datum </a:t>
            </a:r>
            <a:r>
              <a:rPr lang="en-US" sz="1600" dirty="0" err="1"/>
              <a:t>dalam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. </a:t>
            </a:r>
          </a:p>
          <a:p>
            <a:pPr indent="361950" algn="just"/>
            <a:r>
              <a:rPr lang="en-US" sz="1600" dirty="0" err="1"/>
              <a:t>Jika</a:t>
            </a:r>
            <a:r>
              <a:rPr lang="en-US" sz="1600" dirty="0"/>
              <a:t> data X </a:t>
            </a:r>
            <a:r>
              <a:rPr lang="en-US" sz="1600" dirty="0" err="1"/>
              <a:t>dikelompokkan</a:t>
            </a:r>
            <a:r>
              <a:rPr lang="en-US" sz="1600" dirty="0"/>
              <a:t> </a:t>
            </a:r>
            <a:r>
              <a:rPr lang="en-US" sz="1600" dirty="0" err="1"/>
              <a:t>menurut</a:t>
            </a:r>
            <a:r>
              <a:rPr lang="en-US" sz="1600" dirty="0"/>
              <a:t> datum-datum </a:t>
            </a:r>
            <a:r>
              <a:rPr lang="en-US" sz="1600" dirty="0" err="1"/>
              <a:t>senilai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urutan</a:t>
            </a:r>
            <a:r>
              <a:rPr lang="en-US" sz="1600" dirty="0"/>
              <a:t> </a:t>
            </a:r>
            <a:r>
              <a:rPr lang="en-US" sz="1600" dirty="0" err="1"/>
              <a:t>naik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rata-</a:t>
            </a:r>
            <a:r>
              <a:rPr lang="en-US" sz="1600" dirty="0" err="1"/>
              <a:t>ratanya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menjadi</a:t>
            </a:r>
            <a:r>
              <a:rPr lang="en-US" sz="1600" dirty="0"/>
              <a:t>: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0100" y="1071552"/>
            <a:ext cx="1428760" cy="35719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Rata-rata</a:t>
            </a:r>
          </a:p>
        </p:txBody>
      </p:sp>
      <p:graphicFrame>
        <p:nvGraphicFramePr>
          <p:cNvPr id="98308" name="Object 4"/>
          <p:cNvGraphicFramePr>
            <a:graphicFrameLocks noChangeAspect="1"/>
          </p:cNvGraphicFramePr>
          <p:nvPr/>
        </p:nvGraphicFramePr>
        <p:xfrm>
          <a:off x="6143636" y="1714494"/>
          <a:ext cx="214314" cy="229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77480" imgH="190440" progId="Equation.DSMT4">
                  <p:embed/>
                </p:oleObj>
              </mc:Choice>
              <mc:Fallback>
                <p:oleObj name="Equation" r:id="rId4" imgW="177480" imgH="19044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3636" y="1714494"/>
                        <a:ext cx="214314" cy="22962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4214810" y="2214560"/>
          <a:ext cx="67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6" imgW="672840" imgH="431640" progId="Equation.DSMT4">
                  <p:embed/>
                </p:oleObj>
              </mc:Choice>
              <mc:Fallback>
                <p:oleObj name="Equation" r:id="rId6" imgW="672840" imgH="431640" progId="Equation.DSMT4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4810" y="2214560"/>
                        <a:ext cx="673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0" name="Object 6"/>
          <p:cNvGraphicFramePr>
            <a:graphicFrameLocks noChangeAspect="1"/>
          </p:cNvGraphicFramePr>
          <p:nvPr/>
        </p:nvGraphicFramePr>
        <p:xfrm>
          <a:off x="928664" y="2928940"/>
          <a:ext cx="214312" cy="230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8" imgW="177480" imgH="190440" progId="Equation.DSMT4">
                  <p:embed/>
                </p:oleObj>
              </mc:Choice>
              <mc:Fallback>
                <p:oleObj name="Equation" r:id="rId8" imgW="177480" imgH="19044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664" y="2928940"/>
                        <a:ext cx="214312" cy="230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8311" name="Object 7"/>
          <p:cNvGraphicFramePr>
            <a:graphicFrameLocks noChangeAspect="1"/>
          </p:cNvGraphicFramePr>
          <p:nvPr/>
        </p:nvGraphicFramePr>
        <p:xfrm>
          <a:off x="4133852" y="4071948"/>
          <a:ext cx="723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Equation" r:id="rId9" imgW="723600" imgH="431640" progId="Equation.DSMT4">
                  <p:embed/>
                </p:oleObj>
              </mc:Choice>
              <mc:Fallback>
                <p:oleObj name="Equation" r:id="rId9" imgW="723600" imgH="431640" progId="Equation.DSMT4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3852" y="4071948"/>
                        <a:ext cx="7239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85786" y="1071552"/>
            <a:ext cx="7572428" cy="928694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/>
              <a:t>Median (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dirty="0" err="1"/>
              <a:t>tengah</a:t>
            </a:r>
            <a:r>
              <a:rPr lang="en-US" sz="1600" dirty="0"/>
              <a:t>)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suatu</a:t>
            </a:r>
            <a:r>
              <a:rPr lang="en-US" sz="1600" dirty="0"/>
              <a:t> data</a:t>
            </a:r>
            <a:r>
              <a:rPr lang="en-US" sz="1600" i="1" dirty="0"/>
              <a:t> X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bilangan</a:t>
            </a:r>
            <a:r>
              <a:rPr lang="en-US" sz="1600" dirty="0"/>
              <a:t> yang </a:t>
            </a:r>
            <a:r>
              <a:rPr lang="en-US" sz="1600" dirty="0" err="1"/>
              <a:t>membagi</a:t>
            </a:r>
            <a:r>
              <a:rPr lang="en-US" sz="1600" dirty="0"/>
              <a:t> data </a:t>
            </a:r>
            <a:r>
              <a:rPr lang="en-US" sz="1600" dirty="0" err="1"/>
              <a:t>menjadi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(</a:t>
            </a:r>
            <a:r>
              <a:rPr lang="en-US" sz="1600" dirty="0" err="1"/>
              <a:t>kiri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kanan</a:t>
            </a:r>
            <a:r>
              <a:rPr lang="en-US" sz="1600" dirty="0"/>
              <a:t>)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frekuensinya</a:t>
            </a:r>
            <a:r>
              <a:rPr lang="en-US" sz="1600" dirty="0"/>
              <a:t>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00100" y="857238"/>
            <a:ext cx="1428760" cy="35719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Median</a:t>
            </a:r>
          </a:p>
        </p:txBody>
      </p:sp>
      <p:sp>
        <p:nvSpPr>
          <p:cNvPr id="9" name="Rectangle 8"/>
          <p:cNvSpPr/>
          <p:nvPr/>
        </p:nvSpPr>
        <p:spPr>
          <a:xfrm>
            <a:off x="785786" y="2786064"/>
            <a:ext cx="7572428" cy="714380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accent3">
                <a:lumMod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ctr"/>
            <a:r>
              <a:rPr lang="en-US" sz="1600" dirty="0"/>
              <a:t>Modus </a:t>
            </a:r>
            <a:r>
              <a:rPr lang="en-US" sz="1600" dirty="0" err="1"/>
              <a:t>dari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datum yang paling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muncul</a:t>
            </a:r>
            <a:r>
              <a:rPr lang="en-US" sz="1600" dirty="0"/>
              <a:t>. 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00100" y="2571750"/>
            <a:ext cx="1428760" cy="357190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Modus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88628" y="514350"/>
            <a:ext cx="6455372" cy="41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5"/>
                </a:solidFill>
              </a:rPr>
              <a:t>E. </a:t>
            </a:r>
            <a:r>
              <a:rPr lang="en-US" sz="2000" b="1" dirty="0" err="1">
                <a:solidFill>
                  <a:schemeClr val="accent5"/>
                </a:solidFill>
              </a:rPr>
              <a:t>Perhitungan</a:t>
            </a:r>
            <a:r>
              <a:rPr lang="en-US" sz="2000" b="1" dirty="0">
                <a:solidFill>
                  <a:schemeClr val="accent5"/>
                </a:solidFill>
              </a:rPr>
              <a:t> Rata-rata, Median, </a:t>
            </a:r>
            <a:r>
              <a:rPr lang="en-US" sz="2000" b="1" dirty="0" err="1">
                <a:solidFill>
                  <a:schemeClr val="accent5"/>
                </a:solidFill>
              </a:rPr>
              <a:t>dan</a:t>
            </a:r>
            <a:r>
              <a:rPr lang="en-US" sz="2000" b="1" dirty="0">
                <a:solidFill>
                  <a:schemeClr val="accent5"/>
                </a:solidFill>
              </a:rPr>
              <a:t> Modus</a:t>
            </a:r>
          </a:p>
        </p:txBody>
      </p:sp>
      <p:sp>
        <p:nvSpPr>
          <p:cNvPr id="9" name="Rectangle 8"/>
          <p:cNvSpPr/>
          <p:nvPr/>
        </p:nvSpPr>
        <p:spPr>
          <a:xfrm>
            <a:off x="785786" y="1500180"/>
            <a:ext cx="7572428" cy="264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n-US" sz="1600" b="1" dirty="0" err="1">
                <a:solidFill>
                  <a:srgbClr val="C00000"/>
                </a:solidFill>
              </a:rPr>
              <a:t>Masalah</a:t>
            </a:r>
            <a:endParaRPr lang="en-US" sz="1600" b="1" dirty="0">
              <a:solidFill>
                <a:srgbClr val="C00000"/>
              </a:solidFill>
            </a:endParaRPr>
          </a:p>
          <a:p>
            <a:pPr indent="361950" algn="just">
              <a:spcAft>
                <a:spcPts val="200"/>
              </a:spcAft>
            </a:pPr>
            <a:r>
              <a:rPr lang="en-US" sz="1600" dirty="0" err="1"/>
              <a:t>Misalkan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10 </a:t>
            </a:r>
            <a:r>
              <a:rPr lang="en-US" sz="1600" dirty="0" err="1"/>
              <a:t>kotak</a:t>
            </a:r>
            <a:r>
              <a:rPr lang="en-US" sz="1600" dirty="0"/>
              <a:t> </a:t>
            </a:r>
            <a:r>
              <a:rPr lang="en-US" sz="1600" dirty="0" err="1"/>
              <a:t>tertutup</a:t>
            </a:r>
            <a:r>
              <a:rPr lang="en-US" sz="1600" dirty="0"/>
              <a:t>, </a:t>
            </a:r>
            <a:r>
              <a:rPr lang="en-US" sz="1600" dirty="0" err="1"/>
              <a:t>kotak</a:t>
            </a:r>
            <a:r>
              <a:rPr lang="en-US" sz="1600" dirty="0"/>
              <a:t> </a:t>
            </a:r>
            <a:r>
              <a:rPr lang="en-US" sz="1600" dirty="0" err="1"/>
              <a:t>pertama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ke-5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1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jeruk</a:t>
            </a:r>
            <a:r>
              <a:rPr lang="en-US" sz="1600" dirty="0"/>
              <a:t>, </a:t>
            </a:r>
            <a:r>
              <a:rPr lang="en-US" sz="1600" dirty="0" err="1"/>
              <a:t>kotak</a:t>
            </a:r>
            <a:r>
              <a:rPr lang="en-US" sz="1600" dirty="0"/>
              <a:t> ke-2, ke-4, ke-7, </a:t>
            </a:r>
            <a:r>
              <a:rPr lang="en-US" sz="1600" dirty="0" err="1"/>
              <a:t>dan</a:t>
            </a:r>
            <a:r>
              <a:rPr lang="en-US" sz="1600" dirty="0"/>
              <a:t> ke-10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3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jeruk</a:t>
            </a:r>
            <a:r>
              <a:rPr lang="en-US" sz="1600" dirty="0"/>
              <a:t>. </a:t>
            </a:r>
            <a:r>
              <a:rPr lang="en-US" sz="1600" dirty="0" err="1"/>
              <a:t>Kotak</a:t>
            </a:r>
            <a:r>
              <a:rPr lang="en-US" sz="1600" dirty="0"/>
              <a:t> ke-3 </a:t>
            </a:r>
            <a:r>
              <a:rPr lang="en-US" sz="1600" dirty="0" err="1"/>
              <a:t>berisi</a:t>
            </a:r>
            <a:r>
              <a:rPr lang="en-US" sz="1600" dirty="0"/>
              <a:t> 6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jeruk</a:t>
            </a:r>
            <a:r>
              <a:rPr lang="en-US" sz="1600" dirty="0"/>
              <a:t>. </a:t>
            </a:r>
            <a:r>
              <a:rPr lang="en-US" sz="1600" dirty="0" err="1"/>
              <a:t>Kotak</a:t>
            </a:r>
            <a:r>
              <a:rPr lang="en-US" sz="1600" dirty="0"/>
              <a:t> ke-6 </a:t>
            </a:r>
            <a:r>
              <a:rPr lang="en-US" sz="1600" dirty="0" err="1"/>
              <a:t>berisi</a:t>
            </a:r>
            <a:r>
              <a:rPr lang="en-US" sz="1600" dirty="0"/>
              <a:t> 7 </a:t>
            </a:r>
            <a:r>
              <a:rPr lang="en-US" sz="1600" dirty="0" err="1"/>
              <a:t>buah</a:t>
            </a:r>
            <a:r>
              <a:rPr lang="en-US" sz="1600" dirty="0"/>
              <a:t> </a:t>
            </a:r>
            <a:r>
              <a:rPr lang="en-US" sz="1600" dirty="0" err="1"/>
              <a:t>jeruk</a:t>
            </a:r>
            <a:r>
              <a:rPr lang="en-US" sz="1600" dirty="0"/>
              <a:t>, </a:t>
            </a:r>
            <a:r>
              <a:rPr lang="en-US" sz="1600" dirty="0" err="1"/>
              <a:t>kotak</a:t>
            </a:r>
            <a:r>
              <a:rPr lang="en-US" sz="1600" dirty="0"/>
              <a:t> ke-8 </a:t>
            </a:r>
            <a:r>
              <a:rPr lang="en-US" sz="1600" dirty="0" err="1"/>
              <a:t>dan</a:t>
            </a:r>
            <a:r>
              <a:rPr lang="en-US" sz="1600" dirty="0"/>
              <a:t> ke-9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berisi</a:t>
            </a:r>
            <a:r>
              <a:rPr lang="en-US" sz="1600" dirty="0"/>
              <a:t> 8 </a:t>
            </a:r>
            <a:r>
              <a:rPr lang="en-US" sz="1600" dirty="0" err="1"/>
              <a:t>jeruk</a:t>
            </a:r>
            <a:r>
              <a:rPr lang="en-US" sz="1600" dirty="0"/>
              <a:t>. </a:t>
            </a:r>
            <a:r>
              <a:rPr lang="en-US" sz="1600" dirty="0" err="1"/>
              <a:t>Misalkan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data </a:t>
            </a:r>
            <a:r>
              <a:rPr lang="en-US" sz="1600" dirty="0" err="1"/>
              <a:t>banyaknya</a:t>
            </a:r>
            <a:r>
              <a:rPr lang="en-US" sz="1600" dirty="0"/>
              <a:t> </a:t>
            </a:r>
            <a:r>
              <a:rPr lang="en-US" sz="1600" dirty="0" err="1"/>
              <a:t>jeruk</a:t>
            </a:r>
            <a:r>
              <a:rPr lang="en-US" sz="1600" dirty="0"/>
              <a:t> yang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kotak</a:t>
            </a:r>
            <a:r>
              <a:rPr lang="en-US" sz="1600" dirty="0"/>
              <a:t>. </a:t>
            </a:r>
            <a:r>
              <a:rPr lang="en-US" sz="1600" dirty="0" err="1"/>
              <a:t>Berdasarkan</a:t>
            </a:r>
            <a:r>
              <a:rPr lang="en-US" sz="1600" dirty="0"/>
              <a:t> data </a:t>
            </a:r>
            <a:r>
              <a:rPr lang="en-US" sz="1600" dirty="0" err="1"/>
              <a:t>tersebut</a:t>
            </a:r>
            <a:r>
              <a:rPr lang="en-US" sz="1600" dirty="0"/>
              <a:t>:</a:t>
            </a:r>
          </a:p>
          <a:p>
            <a:pPr indent="361950" algn="just">
              <a:buAutoNum type="alphaLcPeriod"/>
            </a:pPr>
            <a:r>
              <a:rPr lang="en-US" sz="1600" dirty="0" err="1"/>
              <a:t>Tentukan</a:t>
            </a:r>
            <a:r>
              <a:rPr lang="en-US" sz="1600" dirty="0"/>
              <a:t> rata-</a:t>
            </a:r>
            <a:r>
              <a:rPr lang="en-US" sz="1600" dirty="0" err="1"/>
              <a:t>ratanya</a:t>
            </a:r>
            <a:endParaRPr lang="en-US" sz="1600" dirty="0"/>
          </a:p>
          <a:p>
            <a:pPr indent="361950" algn="just">
              <a:buAutoNum type="alphaLcPeriod"/>
            </a:pPr>
            <a:r>
              <a:rPr lang="en-US" sz="1600" dirty="0" err="1"/>
              <a:t>Tentukan</a:t>
            </a:r>
            <a:r>
              <a:rPr lang="en-US" sz="1600" dirty="0"/>
              <a:t> </a:t>
            </a:r>
            <a:r>
              <a:rPr lang="en-US" sz="1600" dirty="0" err="1"/>
              <a:t>mediannya</a:t>
            </a:r>
            <a:endParaRPr lang="en-US" sz="1600" dirty="0"/>
          </a:p>
          <a:p>
            <a:pPr indent="361950" algn="just">
              <a:buAutoNum type="alphaLcPeriod"/>
            </a:pPr>
            <a:r>
              <a:rPr lang="en-US" sz="1600" dirty="0" err="1"/>
              <a:t>Tentukan</a:t>
            </a:r>
            <a:r>
              <a:rPr lang="en-US" sz="1600" dirty="0"/>
              <a:t> </a:t>
            </a:r>
            <a:r>
              <a:rPr lang="en-US" sz="1600" dirty="0" err="1"/>
              <a:t>modusnya</a:t>
            </a:r>
            <a:r>
              <a:rPr lang="en-US" sz="1600" dirty="0"/>
              <a:t>. </a:t>
            </a:r>
          </a:p>
          <a:p>
            <a:pPr indent="361950" algn="just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5786" y="214296"/>
            <a:ext cx="7572428" cy="4160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it-IT" sz="1600" b="1" i="1" dirty="0">
                <a:solidFill>
                  <a:srgbClr val="C00000"/>
                </a:solidFill>
              </a:rPr>
              <a:t>Penyelesaian Masalah</a:t>
            </a:r>
            <a:r>
              <a:rPr lang="it-IT" sz="1600" b="1" dirty="0">
                <a:solidFill>
                  <a:srgbClr val="C00000"/>
                </a:solidFill>
              </a:rPr>
              <a:t>:</a:t>
            </a:r>
          </a:p>
          <a:p>
            <a:pPr marL="342900" indent="-342900">
              <a:buAutoNum type="alphaLcPeriod"/>
            </a:pPr>
            <a:r>
              <a:rPr lang="it-IT" sz="1600" dirty="0"/>
              <a:t>Rata-rata data cacahan X: 1, 3, 6, 3, 1, 7, 3, 8, 8, 3 adalah sebagai berikut.</a:t>
            </a:r>
          </a:p>
          <a:p>
            <a:pPr marL="342900" indent="-342900">
              <a:buAutoNum type="alphaLcPeriod"/>
            </a:pPr>
            <a:endParaRPr lang="it-IT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spcAft>
                <a:spcPts val="500"/>
              </a:spcAft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r>
              <a:rPr lang="en-US" sz="1600" dirty="0" err="1"/>
              <a:t>Gambaran</a:t>
            </a:r>
            <a:r>
              <a:rPr lang="en-US" sz="1600" dirty="0"/>
              <a:t> </a:t>
            </a:r>
            <a:r>
              <a:rPr lang="en-US" sz="1600" dirty="0" err="1"/>
              <a:t>letak</a:t>
            </a:r>
            <a:r>
              <a:rPr lang="en-US" sz="1600" dirty="0"/>
              <a:t> </a:t>
            </a:r>
            <a:r>
              <a:rPr lang="en-US" sz="1600" dirty="0" err="1"/>
              <a:t>mediannya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800100" lvl="1" indent="-342900"/>
            <a:r>
              <a:rPr lang="en-US" sz="1600" dirty="0"/>
              <a:t>Median data X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atas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>
              <a:buAutoNum type="alphaLcPeriod"/>
            </a:pPr>
            <a:endParaRPr lang="en-US" sz="1600" dirty="0"/>
          </a:p>
          <a:p>
            <a:pPr marL="342900" indent="-342900" algn="just">
              <a:buAutoNum type="alphaLcPeriod"/>
            </a:pP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data yang paling </a:t>
            </a:r>
            <a:r>
              <a:rPr lang="en-US" sz="1600" dirty="0" err="1"/>
              <a:t>sering</a:t>
            </a:r>
            <a:r>
              <a:rPr lang="en-US" sz="1600" dirty="0"/>
              <a:t>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X = 3, </a:t>
            </a:r>
            <a:r>
              <a:rPr lang="en-US" sz="1600" dirty="0" err="1"/>
              <a:t>maka</a:t>
            </a:r>
            <a:r>
              <a:rPr lang="en-US" sz="1600" dirty="0"/>
              <a:t> modus data X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Mo = 3.</a:t>
            </a:r>
          </a:p>
        </p:txBody>
      </p:sp>
      <p:graphicFrame>
        <p:nvGraphicFramePr>
          <p:cNvPr id="100354" name="Object 2"/>
          <p:cNvGraphicFramePr>
            <a:graphicFrameLocks noChangeAspect="1"/>
          </p:cNvGraphicFramePr>
          <p:nvPr/>
        </p:nvGraphicFramePr>
        <p:xfrm>
          <a:off x="1357290" y="857238"/>
          <a:ext cx="673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Equation" r:id="rId4" imgW="672840" imgH="431640" progId="Equation.DSMT4">
                  <p:embed/>
                </p:oleObj>
              </mc:Choice>
              <mc:Fallback>
                <p:oleObj name="Equation" r:id="rId4" imgW="672840" imgH="43164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290" y="857238"/>
                        <a:ext cx="673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1541462" y="1285866"/>
          <a:ext cx="29591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6" imgW="2958840" imgH="393480" progId="Equation.DSMT4">
                  <p:embed/>
                </p:oleObj>
              </mc:Choice>
              <mc:Fallback>
                <p:oleObj name="Equation" r:id="rId6" imgW="2958840" imgH="393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1462" y="1285866"/>
                        <a:ext cx="29591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0356" name="Object 4"/>
          <p:cNvGraphicFramePr>
            <a:graphicFrameLocks noChangeAspect="1"/>
          </p:cNvGraphicFramePr>
          <p:nvPr/>
        </p:nvGraphicFramePr>
        <p:xfrm>
          <a:off x="1516046" y="1677984"/>
          <a:ext cx="6985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8" imgW="698400" imgH="393480" progId="Equation.DSMT4">
                  <p:embed/>
                </p:oleObj>
              </mc:Choice>
              <mc:Fallback>
                <p:oleObj name="Equation" r:id="rId8" imgW="698400" imgH="393480" progId="Equation.DSMT4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046" y="1677984"/>
                        <a:ext cx="6985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0357" name="Picture 5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786050" y="2481265"/>
            <a:ext cx="228600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0358" name="Object 6"/>
          <p:cNvGraphicFramePr>
            <a:graphicFrameLocks noChangeAspect="1"/>
          </p:cNvGraphicFramePr>
          <p:nvPr/>
        </p:nvGraphicFramePr>
        <p:xfrm>
          <a:off x="3790791" y="3286130"/>
          <a:ext cx="995523" cy="4286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Equation" r:id="rId11" imgW="914400" imgH="393480" progId="Equation.DSMT4">
                  <p:embed/>
                </p:oleObj>
              </mc:Choice>
              <mc:Fallback>
                <p:oleObj name="Equation" r:id="rId11" imgW="914400" imgH="393480" progId="Equation.DSMT4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0791" y="3286130"/>
                        <a:ext cx="995523" cy="4286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785786" y="1214428"/>
            <a:ext cx="7572428" cy="2071702"/>
            <a:chOff x="785786" y="1000114"/>
            <a:chExt cx="7572428" cy="2071702"/>
          </a:xfrm>
        </p:grpSpPr>
        <p:sp>
          <p:nvSpPr>
            <p:cNvPr id="11" name="Rectangle 10"/>
            <p:cNvSpPr/>
            <p:nvPr/>
          </p:nvSpPr>
          <p:spPr>
            <a:xfrm>
              <a:off x="785786" y="1214428"/>
              <a:ext cx="7572428" cy="18573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accent3">
                  <a:lumMod val="50000"/>
                </a:schemeClr>
              </a:solidFill>
              <a:prstDash val="dashDot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361950" algn="just"/>
              <a:r>
                <a:rPr lang="en-US" sz="1600" dirty="0" err="1"/>
                <a:t>Pada</a:t>
              </a:r>
              <a:r>
                <a:rPr lang="en-US" sz="1600" dirty="0"/>
                <a:t> data </a:t>
              </a:r>
              <a:r>
                <a:rPr lang="en-US" sz="1600" dirty="0" err="1"/>
                <a:t>ukuran</a:t>
              </a:r>
              <a:r>
                <a:rPr lang="en-US" sz="1600" dirty="0"/>
                <a:t>, </a:t>
              </a:r>
              <a:r>
                <a:rPr lang="en-US" sz="1600" dirty="0" err="1"/>
                <a:t>ukuran</a:t>
              </a:r>
              <a:r>
                <a:rPr lang="en-US" sz="1600" dirty="0"/>
                <a:t> </a:t>
              </a:r>
              <a:r>
                <a:rPr lang="en-US" sz="1600" dirty="0" err="1"/>
                <a:t>sebenarnya</a:t>
              </a:r>
              <a:r>
                <a:rPr lang="en-US" sz="1600" dirty="0"/>
                <a:t> </a:t>
              </a:r>
              <a:r>
                <a:rPr lang="en-US" sz="1600" dirty="0" err="1"/>
                <a:t>dari</a:t>
              </a:r>
              <a:r>
                <a:rPr lang="en-US" sz="1600" dirty="0"/>
                <a:t> datum </a:t>
              </a:r>
              <a:r>
                <a:rPr lang="en-US" sz="1600" i="1" dirty="0"/>
                <a:t>X</a:t>
              </a:r>
              <a:r>
                <a:rPr lang="en-US" sz="1600" dirty="0"/>
                <a:t> = </a:t>
              </a:r>
              <a:r>
                <a:rPr lang="en-US" sz="1600" i="1" dirty="0"/>
                <a:t>c</a:t>
              </a:r>
              <a:r>
                <a:rPr lang="en-US" sz="1600" dirty="0"/>
                <a:t> </a:t>
              </a:r>
              <a:r>
                <a:rPr lang="en-US" sz="1600" dirty="0" err="1"/>
                <a:t>adalah</a:t>
              </a:r>
              <a:endParaRPr lang="en-US" sz="1600" dirty="0"/>
            </a:p>
            <a:p>
              <a:pPr indent="361950" algn="just"/>
              <a:endParaRPr lang="en-US" sz="1600" dirty="0"/>
            </a:p>
            <a:p>
              <a:pPr indent="361950" algn="ctr"/>
              <a:r>
                <a:rPr lang="en-US" sz="1600" i="1" dirty="0"/>
                <a:t>c</a:t>
              </a:r>
              <a:r>
                <a:rPr lang="en-US" sz="1600" dirty="0"/>
                <a:t> – 0,5 ≤ </a:t>
              </a:r>
              <a:r>
                <a:rPr lang="en-US" sz="1600" i="1" dirty="0"/>
                <a:t>X</a:t>
              </a:r>
              <a:r>
                <a:rPr lang="en-US" sz="1600" dirty="0"/>
                <a:t> &lt; </a:t>
              </a:r>
              <a:r>
                <a:rPr lang="en-US" sz="1600" i="1" dirty="0"/>
                <a:t>c</a:t>
              </a:r>
              <a:r>
                <a:rPr lang="en-US" sz="1600" dirty="0"/>
                <a:t> + 0,5</a:t>
              </a:r>
            </a:p>
            <a:p>
              <a:pPr indent="361950" algn="just"/>
              <a:endParaRPr lang="en-US" sz="1600" dirty="0"/>
            </a:p>
            <a:p>
              <a:pPr indent="361950" algn="just"/>
              <a:r>
                <a:rPr lang="en-US" sz="1600" dirty="0" err="1"/>
                <a:t>yakni</a:t>
              </a:r>
              <a:r>
                <a:rPr lang="en-US" sz="1600" dirty="0"/>
                <a:t> </a:t>
              </a:r>
              <a:r>
                <a:rPr lang="en-US" sz="1600" dirty="0" err="1"/>
                <a:t>pembulatan</a:t>
              </a:r>
              <a:r>
                <a:rPr lang="en-US" sz="1600" dirty="0"/>
                <a:t> </a:t>
              </a:r>
              <a:r>
                <a:rPr lang="en-US" sz="1600" dirty="0" err="1"/>
                <a:t>ke</a:t>
              </a:r>
              <a:r>
                <a:rPr lang="en-US" sz="1600" dirty="0"/>
                <a:t> </a:t>
              </a:r>
              <a:r>
                <a:rPr lang="en-US" sz="1600" dirty="0" err="1"/>
                <a:t>atas</a:t>
              </a:r>
              <a:r>
                <a:rPr lang="en-US" sz="1600" dirty="0"/>
                <a:t> </a:t>
              </a:r>
              <a:r>
                <a:rPr lang="en-US" sz="1600" dirty="0" err="1"/>
                <a:t>dari</a:t>
              </a:r>
              <a:r>
                <a:rPr lang="en-US" sz="1600" dirty="0"/>
                <a:t> </a:t>
              </a:r>
              <a:r>
                <a:rPr lang="en-US" sz="1600" dirty="0" err="1"/>
                <a:t>setengah</a:t>
              </a:r>
              <a:r>
                <a:rPr lang="en-US" sz="1600" dirty="0"/>
                <a:t> </a:t>
              </a:r>
              <a:r>
                <a:rPr lang="en-US" sz="1600" dirty="0" err="1"/>
                <a:t>satuan</a:t>
              </a:r>
              <a:r>
                <a:rPr lang="en-US" sz="1600" dirty="0"/>
                <a:t> </a:t>
              </a:r>
              <a:r>
                <a:rPr lang="en-US" sz="1600" dirty="0" err="1"/>
                <a:t>di</a:t>
              </a:r>
              <a:r>
                <a:rPr lang="en-US" sz="1600" dirty="0"/>
                <a:t> </a:t>
              </a:r>
              <a:r>
                <a:rPr lang="en-US" sz="1600" dirty="0" err="1"/>
                <a:t>bawah</a:t>
              </a:r>
              <a:r>
                <a:rPr lang="en-US" sz="1600" dirty="0"/>
                <a:t> </a:t>
              </a:r>
              <a:r>
                <a:rPr lang="en-US" sz="1600" i="1" dirty="0"/>
                <a:t>c</a:t>
              </a:r>
              <a:r>
                <a:rPr lang="en-US" sz="1600" dirty="0"/>
                <a:t> </a:t>
              </a:r>
              <a:r>
                <a:rPr lang="en-US" sz="1600" dirty="0" err="1"/>
                <a:t>dan</a:t>
              </a:r>
              <a:r>
                <a:rPr lang="en-US" sz="1600" dirty="0"/>
                <a:t> </a:t>
              </a:r>
              <a:r>
                <a:rPr lang="en-US" sz="1600" dirty="0" err="1"/>
                <a:t>kurang</a:t>
              </a:r>
              <a:r>
                <a:rPr lang="en-US" sz="1600" dirty="0"/>
                <a:t> </a:t>
              </a:r>
              <a:r>
                <a:rPr lang="en-US" sz="1600" dirty="0" err="1"/>
                <a:t>dari</a:t>
              </a:r>
              <a:r>
                <a:rPr lang="en-US" sz="1600" dirty="0"/>
                <a:t> </a:t>
              </a:r>
              <a:r>
                <a:rPr lang="en-US" sz="1600" dirty="0" err="1"/>
                <a:t>setengah</a:t>
              </a:r>
              <a:r>
                <a:rPr lang="en-US" sz="1600" dirty="0"/>
                <a:t> </a:t>
              </a:r>
              <a:r>
                <a:rPr lang="en-US" sz="1600" dirty="0" err="1"/>
                <a:t>satuan</a:t>
              </a:r>
              <a:r>
                <a:rPr lang="en-US" sz="1600" dirty="0"/>
                <a:t> </a:t>
              </a:r>
              <a:r>
                <a:rPr lang="en-US" sz="1600" dirty="0" err="1"/>
                <a:t>di</a:t>
              </a:r>
              <a:r>
                <a:rPr lang="en-US" sz="1600" dirty="0"/>
                <a:t> </a:t>
              </a:r>
              <a:r>
                <a:rPr lang="en-US" sz="1600" dirty="0" err="1"/>
                <a:t>atas</a:t>
              </a:r>
              <a:r>
                <a:rPr lang="en-US" sz="1600" dirty="0"/>
                <a:t> </a:t>
              </a:r>
              <a:r>
                <a:rPr lang="en-US" sz="1600" i="1" dirty="0"/>
                <a:t>c</a:t>
              </a:r>
              <a:r>
                <a:rPr lang="en-US" sz="1600" dirty="0"/>
                <a:t>. 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071538" y="1000114"/>
              <a:ext cx="1428760" cy="35719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</a:rPr>
                <a:t>Definisi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4282" y="714362"/>
            <a:ext cx="42862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Secara</a:t>
            </a:r>
            <a:r>
              <a:rPr lang="en-US" sz="1600" dirty="0"/>
              <a:t> </a:t>
            </a:r>
            <a:r>
              <a:rPr lang="en-US" sz="1600" dirty="0" err="1"/>
              <a:t>umum</a:t>
            </a:r>
            <a:r>
              <a:rPr lang="en-US" sz="1600" dirty="0"/>
              <a:t>,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i="1" dirty="0"/>
              <a:t>N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datum data </a:t>
            </a: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, </a:t>
            </a:r>
            <a:r>
              <a:rPr lang="en-US" sz="1600" i="1" dirty="0"/>
              <a:t>Me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mediannya</a:t>
            </a:r>
            <a:r>
              <a:rPr lang="en-US" sz="1600" dirty="0"/>
              <a:t>, 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M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data </a:t>
            </a:r>
            <a:r>
              <a:rPr lang="en-US" sz="1600" dirty="0" err="1"/>
              <a:t>kelompok</a:t>
            </a:r>
            <a:r>
              <a:rPr lang="en-US" sz="1600" dirty="0"/>
              <a:t> median, </a:t>
            </a:r>
            <a:r>
              <a:rPr lang="en-US" sz="1600" i="1" dirty="0" err="1"/>
              <a:t>f</a:t>
            </a:r>
            <a:r>
              <a:rPr lang="en-US" sz="1600" i="1" baseline="-25000" dirty="0" err="1"/>
              <a:t>ksM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kumulatif</a:t>
            </a:r>
            <a:r>
              <a:rPr lang="en-US" sz="1600" dirty="0"/>
              <a:t> data </a:t>
            </a:r>
            <a:r>
              <a:rPr lang="en-US" sz="1600" dirty="0" err="1"/>
              <a:t>sebelum</a:t>
            </a:r>
            <a:r>
              <a:rPr lang="en-US" sz="1600" dirty="0"/>
              <a:t> </a:t>
            </a:r>
            <a:r>
              <a:rPr lang="en-US" sz="1600" dirty="0" err="1"/>
              <a:t>kelompok</a:t>
            </a:r>
            <a:r>
              <a:rPr lang="en-US" sz="1600" dirty="0"/>
              <a:t> median,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T</a:t>
            </a:r>
            <a:r>
              <a:rPr lang="en-US" sz="1600" i="1" baseline="-25000" dirty="0"/>
              <a:t>b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tepi</a:t>
            </a:r>
            <a:r>
              <a:rPr lang="en-US" sz="1600" dirty="0"/>
              <a:t> </a:t>
            </a:r>
            <a:r>
              <a:rPr lang="en-US" sz="1600" dirty="0" err="1"/>
              <a:t>bawah</a:t>
            </a:r>
            <a:r>
              <a:rPr lang="en-US" sz="1600" dirty="0"/>
              <a:t> data </a:t>
            </a:r>
            <a:r>
              <a:rPr lang="en-US" sz="1600" dirty="0" err="1"/>
              <a:t>kelompok</a:t>
            </a:r>
            <a:r>
              <a:rPr lang="en-US" sz="1600" dirty="0"/>
              <a:t> median, </a:t>
            </a:r>
            <a:r>
              <a:rPr lang="en-US" sz="1600" dirty="0" err="1"/>
              <a:t>maka</a:t>
            </a:r>
            <a:r>
              <a:rPr lang="en-US" sz="1600" dirty="0"/>
              <a:t> diagram / </a:t>
            </a:r>
            <a:r>
              <a:rPr lang="en-US" sz="1600" dirty="0" err="1"/>
              <a:t>grafik</a:t>
            </a:r>
            <a:r>
              <a:rPr lang="en-US" sz="1600" dirty="0"/>
              <a:t> yang </a:t>
            </a:r>
            <a:r>
              <a:rPr lang="en-US" sz="1600" dirty="0" err="1"/>
              <a:t>sesuai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Gambar</a:t>
            </a:r>
            <a:r>
              <a:rPr lang="en-US" sz="1600" dirty="0"/>
              <a:t> 9.13. 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1816" y="3071816"/>
            <a:ext cx="4504762" cy="1519464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714362"/>
            <a:ext cx="4067187" cy="1829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620790" y="2661824"/>
            <a:ext cx="39512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Median data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8596" y="295027"/>
            <a:ext cx="7572428" cy="1633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sz="1600" b="1" dirty="0" err="1">
                <a:solidFill>
                  <a:srgbClr val="C00000"/>
                </a:solidFill>
              </a:rPr>
              <a:t>Masalah</a:t>
            </a:r>
            <a:r>
              <a:rPr lang="en-US" sz="1600" b="1" dirty="0">
                <a:solidFill>
                  <a:srgbClr val="C00000"/>
                </a:solidFill>
              </a:rPr>
              <a:t>.</a:t>
            </a:r>
          </a:p>
          <a:p>
            <a:pPr algn="just"/>
            <a:r>
              <a:rPr lang="en-US" sz="1600" dirty="0" err="1"/>
              <a:t>Perhatikan</a:t>
            </a:r>
            <a:r>
              <a:rPr lang="en-US" sz="1600" dirty="0"/>
              <a:t> data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</a:t>
            </a:r>
          </a:p>
          <a:p>
            <a:pPr algn="just"/>
            <a:r>
              <a:rPr lang="nn-NO" sz="1600" dirty="0"/>
              <a:t>Berdasarkan data tersebut, tentukan:</a:t>
            </a:r>
          </a:p>
          <a:p>
            <a:pPr marL="342900" indent="-342900">
              <a:buAutoNum type="alphaLcPeriod"/>
            </a:pPr>
            <a:r>
              <a:rPr lang="nn-NO" sz="1600" dirty="0"/>
              <a:t>Rata-rata</a:t>
            </a:r>
          </a:p>
          <a:p>
            <a:pPr marL="342900" indent="-342900">
              <a:buAutoNum type="alphaLcPeriod"/>
            </a:pPr>
            <a:r>
              <a:rPr lang="nn-NO" sz="1600" dirty="0"/>
              <a:t>Median</a:t>
            </a:r>
          </a:p>
          <a:p>
            <a:pPr marL="342900" indent="-342900">
              <a:buAutoNum type="alphaLcPeriod"/>
            </a:pPr>
            <a:r>
              <a:rPr lang="nn-NO" sz="1600" dirty="0"/>
              <a:t>Modus</a:t>
            </a:r>
            <a:endParaRPr lang="en-US" sz="1600" dirty="0"/>
          </a:p>
        </p:txBody>
      </p:sp>
      <p:pic>
        <p:nvPicPr>
          <p:cNvPr id="1024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4" y="642924"/>
            <a:ext cx="4359899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428596" y="2088601"/>
            <a:ext cx="4000528" cy="2126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500"/>
              </a:spcAft>
            </a:pPr>
            <a:r>
              <a:rPr lang="es-ES" sz="1600" b="1" i="1" dirty="0" err="1">
                <a:solidFill>
                  <a:srgbClr val="C00000"/>
                </a:solidFill>
              </a:rPr>
              <a:t>Pembahasan</a:t>
            </a:r>
            <a:r>
              <a:rPr lang="es-ES" sz="1600" b="1" i="1" dirty="0">
                <a:solidFill>
                  <a:srgbClr val="C00000"/>
                </a:solidFill>
              </a:rPr>
              <a:t>:</a:t>
            </a:r>
          </a:p>
          <a:p>
            <a:pPr indent="361950" algn="just"/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waktu</a:t>
            </a:r>
            <a:r>
              <a:rPr lang="en-US" sz="1600" dirty="0"/>
              <a:t> </a:t>
            </a:r>
            <a:r>
              <a:rPr lang="en-US" sz="1600" dirty="0" err="1"/>
              <a:t>antrean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(</a:t>
            </a:r>
            <a:r>
              <a:rPr lang="en-US" sz="1600" i="1" dirty="0"/>
              <a:t>f</a:t>
            </a:r>
            <a:r>
              <a:rPr lang="en-US" sz="1600" dirty="0"/>
              <a:t>) </a:t>
            </a:r>
            <a:r>
              <a:rPr lang="en-US" sz="1600" dirty="0" err="1"/>
              <a:t>masing-masing</a:t>
            </a:r>
            <a:r>
              <a:rPr lang="en-US" sz="1600" dirty="0"/>
              <a:t> datum </a:t>
            </a:r>
            <a:r>
              <a:rPr lang="en-US" sz="1600" dirty="0" err="1"/>
              <a:t>pada</a:t>
            </a:r>
            <a:r>
              <a:rPr lang="en-US" sz="1600" dirty="0"/>
              <a:t> data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rata-rata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antrean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traffic light,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tabel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grafik</a:t>
            </a:r>
            <a:r>
              <a:rPr lang="en-US" sz="1600" dirty="0"/>
              <a:t> yang </a:t>
            </a:r>
            <a:r>
              <a:rPr lang="en-US" sz="1600" dirty="0" err="1"/>
              <a:t>bersesuaian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data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. 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8" y="2136968"/>
            <a:ext cx="4143404" cy="2149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8596" y="-18"/>
            <a:ext cx="8286808" cy="4773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500"/>
              </a:spcAft>
              <a:buAutoNum type="alphaLcPeriod"/>
            </a:pPr>
            <a:r>
              <a:rPr lang="en-US" sz="1500" dirty="0"/>
              <a:t>Rata-rata </a:t>
            </a:r>
            <a:r>
              <a:rPr lang="en-US" sz="1500" dirty="0" err="1"/>
              <a:t>waktu</a:t>
            </a:r>
            <a:r>
              <a:rPr lang="en-US" sz="1500" dirty="0"/>
              <a:t> </a:t>
            </a:r>
            <a:r>
              <a:rPr lang="en-US" sz="1500" dirty="0" err="1"/>
              <a:t>dari</a:t>
            </a:r>
            <a:r>
              <a:rPr lang="en-US" sz="1500" dirty="0"/>
              <a:t> </a:t>
            </a:r>
            <a:r>
              <a:rPr lang="en-US" sz="1500" dirty="0" err="1"/>
              <a:t>pukul</a:t>
            </a:r>
            <a:r>
              <a:rPr lang="en-US" sz="1500" dirty="0"/>
              <a:t> 06.00 </a:t>
            </a:r>
            <a:r>
              <a:rPr lang="en-US" sz="1500" dirty="0" err="1"/>
              <a:t>sampai</a:t>
            </a:r>
            <a:r>
              <a:rPr lang="en-US" sz="1500" dirty="0"/>
              <a:t> </a:t>
            </a:r>
            <a:r>
              <a:rPr lang="en-US" sz="1500" dirty="0" err="1"/>
              <a:t>dengan</a:t>
            </a:r>
            <a:r>
              <a:rPr lang="en-US" sz="1500" dirty="0"/>
              <a:t> </a:t>
            </a:r>
            <a:r>
              <a:rPr lang="en-US" sz="1500" dirty="0" err="1"/>
              <a:t>pukul</a:t>
            </a:r>
            <a:r>
              <a:rPr lang="en-US" sz="1500" dirty="0"/>
              <a:t> 16.00 </a:t>
            </a:r>
            <a:r>
              <a:rPr lang="en-US" sz="1500" dirty="0" err="1"/>
              <a:t>tidak</a:t>
            </a:r>
            <a:r>
              <a:rPr lang="en-US" sz="1500" dirty="0"/>
              <a:t> </a:t>
            </a:r>
            <a:r>
              <a:rPr lang="en-US" sz="1500" dirty="0" err="1"/>
              <a:t>memiliki</a:t>
            </a:r>
            <a:r>
              <a:rPr lang="en-US" sz="1500" dirty="0"/>
              <a:t> </a:t>
            </a:r>
            <a:r>
              <a:rPr lang="en-US" sz="1500" dirty="0" err="1"/>
              <a:t>makna</a:t>
            </a:r>
            <a:r>
              <a:rPr lang="en-US" sz="1500" dirty="0"/>
              <a:t>, </a:t>
            </a:r>
            <a:r>
              <a:rPr lang="en-US" sz="1500" dirty="0" err="1"/>
              <a:t>perhitungan</a:t>
            </a:r>
            <a:r>
              <a:rPr lang="en-US" sz="1500" dirty="0"/>
              <a:t> rata-rata X, </a:t>
            </a:r>
            <a:r>
              <a:rPr lang="en-US" sz="1500" dirty="0" err="1"/>
              <a:t>yakni</a:t>
            </a:r>
            <a:r>
              <a:rPr lang="en-US" sz="1500" dirty="0"/>
              <a:t> rata-rata </a:t>
            </a:r>
            <a:r>
              <a:rPr lang="en-US" sz="1500" dirty="0" err="1"/>
              <a:t>waktu</a:t>
            </a:r>
            <a:r>
              <a:rPr lang="en-US" sz="1500" dirty="0"/>
              <a:t> </a:t>
            </a:r>
            <a:r>
              <a:rPr lang="en-US" sz="1500" dirty="0" err="1"/>
              <a:t>pada</a:t>
            </a:r>
            <a:r>
              <a:rPr lang="en-US" sz="1500" dirty="0"/>
              <a:t> data </a:t>
            </a:r>
            <a:r>
              <a:rPr lang="en-US" sz="1500" dirty="0" err="1"/>
              <a:t>tersebut</a:t>
            </a:r>
            <a:r>
              <a:rPr lang="en-US" sz="1500" dirty="0"/>
              <a:t> </a:t>
            </a:r>
            <a:r>
              <a:rPr lang="en-US" sz="1500" dirty="0" err="1"/>
              <a:t>tidak</a:t>
            </a:r>
            <a:r>
              <a:rPr lang="en-US" sz="1500" dirty="0"/>
              <a:t> </a:t>
            </a:r>
            <a:r>
              <a:rPr lang="en-US" sz="1500" dirty="0" err="1"/>
              <a:t>memiliki</a:t>
            </a:r>
            <a:r>
              <a:rPr lang="en-US" sz="1500" dirty="0"/>
              <a:t> </a:t>
            </a:r>
            <a:r>
              <a:rPr lang="en-US" sz="1500" dirty="0" err="1"/>
              <a:t>makna</a:t>
            </a:r>
            <a:r>
              <a:rPr lang="en-US" sz="1500" dirty="0"/>
              <a:t> </a:t>
            </a:r>
            <a:r>
              <a:rPr lang="en-US" sz="1500" dirty="0" err="1"/>
              <a:t>sehingga</a:t>
            </a:r>
            <a:r>
              <a:rPr lang="en-US" sz="1500" dirty="0"/>
              <a:t> </a:t>
            </a:r>
            <a:r>
              <a:rPr lang="en-US" sz="1500" dirty="0" err="1"/>
              <a:t>tidak</a:t>
            </a:r>
            <a:r>
              <a:rPr lang="en-US" sz="1500" dirty="0"/>
              <a:t> </a:t>
            </a:r>
            <a:r>
              <a:rPr lang="en-US" sz="1500" dirty="0" err="1"/>
              <a:t>diperlukan</a:t>
            </a:r>
            <a:r>
              <a:rPr lang="en-US" sz="1500" dirty="0"/>
              <a:t>. </a:t>
            </a:r>
          </a:p>
          <a:p>
            <a:pPr marL="342900" indent="-342900" algn="just">
              <a:buAutoNum type="alphaLcPeriod"/>
            </a:pPr>
            <a:r>
              <a:rPr lang="en-US" sz="1500" dirty="0" err="1"/>
              <a:t>Gambaran</a:t>
            </a:r>
            <a:r>
              <a:rPr lang="en-US" sz="1500" dirty="0"/>
              <a:t> </a:t>
            </a:r>
            <a:r>
              <a:rPr lang="en-US" sz="1500" dirty="0" err="1"/>
              <a:t>selengkapnya</a:t>
            </a:r>
            <a:r>
              <a:rPr lang="en-US" sz="1500" dirty="0"/>
              <a:t> </a:t>
            </a:r>
            <a:r>
              <a:rPr lang="en-US" sz="1500" dirty="0" err="1"/>
              <a:t>posisi</a:t>
            </a:r>
            <a:r>
              <a:rPr lang="en-US" sz="1500" dirty="0"/>
              <a:t> </a:t>
            </a:r>
            <a:r>
              <a:rPr lang="en-US" sz="1500" dirty="0" err="1"/>
              <a:t>mediannya</a:t>
            </a:r>
            <a:r>
              <a:rPr lang="en-US" sz="1500" dirty="0"/>
              <a:t> </a:t>
            </a:r>
            <a:r>
              <a:rPr lang="en-US" sz="1500" dirty="0" err="1"/>
              <a:t>adalah</a:t>
            </a:r>
            <a:r>
              <a:rPr lang="en-US" sz="1500" dirty="0"/>
              <a:t> </a:t>
            </a:r>
            <a:r>
              <a:rPr lang="en-US" sz="1500" dirty="0" err="1"/>
              <a:t>seperti</a:t>
            </a:r>
            <a:r>
              <a:rPr lang="en-US" sz="1500" dirty="0"/>
              <a:t> </a:t>
            </a:r>
            <a:r>
              <a:rPr lang="en-US" sz="1500" dirty="0" err="1"/>
              <a:t>berikut</a:t>
            </a:r>
            <a:r>
              <a:rPr lang="en-US" sz="1500" dirty="0"/>
              <a:t>.</a:t>
            </a:r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42900" indent="-342900" algn="just">
              <a:buAutoNum type="alphaLcPeriod"/>
            </a:pPr>
            <a:endParaRPr lang="en-US" sz="1500" dirty="0"/>
          </a:p>
          <a:p>
            <a:pPr marL="361950" lvl="1" indent="350838" algn="just"/>
            <a:r>
              <a:rPr lang="en-US" sz="1500" dirty="0" err="1"/>
              <a:t>Berdasarkan</a:t>
            </a:r>
            <a:r>
              <a:rPr lang="en-US" sz="1500" dirty="0"/>
              <a:t> </a:t>
            </a:r>
            <a:r>
              <a:rPr lang="en-US" sz="1500" dirty="0" err="1"/>
              <a:t>grafik</a:t>
            </a:r>
            <a:r>
              <a:rPr lang="en-US" sz="1500" dirty="0"/>
              <a:t> </a:t>
            </a:r>
            <a:r>
              <a:rPr lang="en-US" sz="1500" dirty="0" err="1"/>
              <a:t>pada</a:t>
            </a:r>
            <a:r>
              <a:rPr lang="en-US" sz="1500" dirty="0"/>
              <a:t> </a:t>
            </a:r>
            <a:r>
              <a:rPr lang="en-US" sz="1500" dirty="0" err="1"/>
              <a:t>Gambar</a:t>
            </a:r>
            <a:r>
              <a:rPr lang="en-US" sz="1500" dirty="0"/>
              <a:t> 9.18, </a:t>
            </a:r>
            <a:r>
              <a:rPr lang="en-US" sz="1500" dirty="0" err="1"/>
              <a:t>frekuensi</a:t>
            </a:r>
            <a:r>
              <a:rPr lang="en-US" sz="1500" dirty="0"/>
              <a:t> datum </a:t>
            </a:r>
            <a:r>
              <a:rPr lang="en-US" sz="1500" dirty="0" err="1"/>
              <a:t>kelompok</a:t>
            </a:r>
            <a:r>
              <a:rPr lang="en-US" sz="1500" dirty="0"/>
              <a:t> </a:t>
            </a:r>
            <a:r>
              <a:rPr lang="en-US" sz="1500" i="1" dirty="0"/>
              <a:t>X</a:t>
            </a:r>
            <a:r>
              <a:rPr lang="en-US" sz="1500" dirty="0"/>
              <a:t> = 11 </a:t>
            </a:r>
            <a:r>
              <a:rPr lang="en-US" sz="1500" dirty="0" err="1"/>
              <a:t>adalah</a:t>
            </a:r>
            <a:r>
              <a:rPr lang="en-US" sz="1500" dirty="0"/>
              <a:t> </a:t>
            </a:r>
            <a:r>
              <a:rPr lang="en-US" sz="1500" i="1" dirty="0" err="1"/>
              <a:t>f</a:t>
            </a:r>
            <a:r>
              <a:rPr lang="en-US" sz="1500" i="1" baseline="-25000" dirty="0" err="1"/>
              <a:t>Me</a:t>
            </a:r>
            <a:r>
              <a:rPr lang="en-US" sz="1500" dirty="0"/>
              <a:t> = 20, </a:t>
            </a:r>
            <a:r>
              <a:rPr lang="en-US" sz="1500" dirty="0" err="1"/>
              <a:t>sehingga</a:t>
            </a:r>
            <a:r>
              <a:rPr lang="en-US" sz="1500" dirty="0"/>
              <a:t> </a:t>
            </a:r>
            <a:r>
              <a:rPr lang="en-US" sz="1500" dirty="0" err="1"/>
              <a:t>tepi</a:t>
            </a:r>
            <a:r>
              <a:rPr lang="en-US" sz="1500" dirty="0"/>
              <a:t> </a:t>
            </a:r>
            <a:r>
              <a:rPr lang="en-US" sz="1500" dirty="0" err="1"/>
              <a:t>bawahnya</a:t>
            </a:r>
            <a:r>
              <a:rPr lang="en-US" sz="1500" dirty="0"/>
              <a:t> (</a:t>
            </a:r>
            <a:r>
              <a:rPr lang="en-US" sz="1500" dirty="0" err="1"/>
              <a:t>kelompok</a:t>
            </a:r>
            <a:r>
              <a:rPr lang="en-US" sz="1500" dirty="0"/>
              <a:t> datum X = 11) </a:t>
            </a:r>
            <a:r>
              <a:rPr lang="en-US" sz="1500" dirty="0" err="1"/>
              <a:t>adalah</a:t>
            </a:r>
            <a:r>
              <a:rPr lang="en-US" sz="1500" dirty="0"/>
              <a:t> </a:t>
            </a:r>
            <a:r>
              <a:rPr lang="en-US" sz="1500" i="1" dirty="0"/>
              <a:t>T</a:t>
            </a:r>
            <a:r>
              <a:rPr lang="en-US" sz="1500" i="1" baseline="-25000" dirty="0"/>
              <a:t>b </a:t>
            </a:r>
            <a:r>
              <a:rPr lang="en-US" sz="1500" dirty="0"/>
              <a:t>= 10,5. </a:t>
            </a:r>
            <a:r>
              <a:rPr lang="sv-SE" sz="1500" dirty="0"/>
              <a:t>Dengan menerapkan rumus median, diperoleh:</a:t>
            </a:r>
          </a:p>
          <a:p>
            <a:pPr marL="361950" lvl="1" indent="350838" algn="just"/>
            <a:endParaRPr lang="sv-SE" sz="1500" dirty="0"/>
          </a:p>
          <a:p>
            <a:pPr marL="361950" lvl="1" indent="350838" algn="just"/>
            <a:endParaRPr lang="sv-SE" sz="1500" dirty="0"/>
          </a:p>
          <a:p>
            <a:pPr marL="361950" lvl="1" algn="just"/>
            <a:r>
              <a:rPr lang="en-US" sz="1500" dirty="0"/>
              <a:t>Hal </a:t>
            </a:r>
            <a:r>
              <a:rPr lang="en-US" sz="1500" dirty="0" err="1"/>
              <a:t>ini</a:t>
            </a:r>
            <a:r>
              <a:rPr lang="en-US" sz="1500" dirty="0"/>
              <a:t> </a:t>
            </a:r>
            <a:r>
              <a:rPr lang="en-US" sz="1500" dirty="0" err="1"/>
              <a:t>berarti</a:t>
            </a:r>
            <a:r>
              <a:rPr lang="en-US" sz="1500" dirty="0"/>
              <a:t> </a:t>
            </a:r>
            <a:r>
              <a:rPr lang="en-US" sz="1500" dirty="0" err="1"/>
              <a:t>pukul</a:t>
            </a:r>
            <a:r>
              <a:rPr lang="en-US" sz="1500" dirty="0"/>
              <a:t> 10 </a:t>
            </a:r>
            <a:r>
              <a:rPr lang="en-US" sz="1500" dirty="0" err="1"/>
              <a:t>lewat</a:t>
            </a:r>
            <a:r>
              <a:rPr lang="en-US" sz="1500" dirty="0"/>
              <a:t> 0,75 × 60 </a:t>
            </a:r>
            <a:r>
              <a:rPr lang="en-US" sz="1500" dirty="0" err="1"/>
              <a:t>menit</a:t>
            </a:r>
            <a:r>
              <a:rPr lang="en-US" sz="1500" dirty="0"/>
              <a:t> = 10 </a:t>
            </a:r>
            <a:r>
              <a:rPr lang="en-US" sz="1500" dirty="0" err="1"/>
              <a:t>lewat</a:t>
            </a:r>
            <a:r>
              <a:rPr lang="en-US" sz="1500" dirty="0"/>
              <a:t> 45 </a:t>
            </a:r>
            <a:r>
              <a:rPr lang="en-US" sz="1500" dirty="0" err="1"/>
              <a:t>menit</a:t>
            </a:r>
            <a:r>
              <a:rPr lang="en-US" sz="1500" dirty="0"/>
              <a:t>. </a:t>
            </a:r>
            <a:r>
              <a:rPr lang="en-US" sz="1500" dirty="0" err="1"/>
              <a:t>Jadi</a:t>
            </a:r>
            <a:r>
              <a:rPr lang="en-US" sz="1500" dirty="0"/>
              <a:t>, median data </a:t>
            </a:r>
            <a:r>
              <a:rPr lang="en-US" sz="1500" dirty="0" err="1"/>
              <a:t>tersebut</a:t>
            </a:r>
            <a:r>
              <a:rPr lang="en-US" sz="1500" dirty="0"/>
              <a:t> </a:t>
            </a:r>
            <a:r>
              <a:rPr lang="en-US" sz="1500" dirty="0" err="1"/>
              <a:t>adalah</a:t>
            </a:r>
            <a:r>
              <a:rPr lang="en-US" sz="1500" dirty="0"/>
              <a:t> </a:t>
            </a:r>
            <a:r>
              <a:rPr lang="en-US" sz="1500" i="1" dirty="0"/>
              <a:t>Me</a:t>
            </a:r>
            <a:r>
              <a:rPr lang="en-US" sz="1500" dirty="0"/>
              <a:t> = </a:t>
            </a:r>
            <a:r>
              <a:rPr lang="en-US" sz="1500" dirty="0" err="1"/>
              <a:t>pukul</a:t>
            </a:r>
            <a:r>
              <a:rPr lang="en-US" sz="1500" dirty="0"/>
              <a:t> 10.45. 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14678" y="1170787"/>
            <a:ext cx="2438403" cy="1901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3427" name="Object 3"/>
          <p:cNvGraphicFramePr>
            <a:graphicFrameLocks noChangeAspect="1"/>
          </p:cNvGraphicFramePr>
          <p:nvPr/>
        </p:nvGraphicFramePr>
        <p:xfrm>
          <a:off x="2928925" y="3643321"/>
          <a:ext cx="2809887" cy="571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2997000" imgH="609480" progId="Equation.DSMT4">
                  <p:embed/>
                </p:oleObj>
              </mc:Choice>
              <mc:Fallback>
                <p:oleObj name="Equation" r:id="rId5" imgW="2997000" imgH="60948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8925" y="3643321"/>
                        <a:ext cx="2809887" cy="571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3500430" y="1214428"/>
            <a:ext cx="51435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361950" algn="just"/>
            <a:endParaRPr lang="sv-SE" sz="1500" dirty="0"/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28596" y="462493"/>
            <a:ext cx="82868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lphaLcPeriod" startAt="3"/>
            </a:pP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grafik</a:t>
            </a:r>
            <a:r>
              <a:rPr lang="en-US" sz="1600" dirty="0"/>
              <a:t>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puncaknya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tempat</a:t>
            </a:r>
            <a:r>
              <a:rPr lang="en-US" sz="1600" dirty="0"/>
              <a:t>, </a:t>
            </a:r>
            <a:r>
              <a:rPr lang="en-US" sz="1600" dirty="0" err="1"/>
              <a:t>yakni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datum </a:t>
            </a:r>
            <a:r>
              <a:rPr lang="en-US" sz="1600" i="1" dirty="0"/>
              <a:t>X</a:t>
            </a:r>
            <a:r>
              <a:rPr lang="en-US" sz="1600" dirty="0"/>
              <a:t> = 07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= 16, modus data </a:t>
            </a:r>
            <a:r>
              <a:rPr lang="en-US" sz="1600" dirty="0" err="1"/>
              <a:t>tersebut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= 07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= 16 </a:t>
            </a:r>
            <a:r>
              <a:rPr lang="en-US" sz="1600" dirty="0" err="1"/>
              <a:t>sehingga</a:t>
            </a:r>
            <a:r>
              <a:rPr lang="en-US" sz="1600" dirty="0"/>
              <a:t> data </a:t>
            </a:r>
            <a:r>
              <a:rPr lang="en-US" sz="1600" i="1" dirty="0"/>
              <a:t>X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data </a:t>
            </a:r>
            <a:r>
              <a:rPr lang="en-US" sz="1600" dirty="0" err="1"/>
              <a:t>bimodus</a:t>
            </a:r>
            <a:r>
              <a:rPr lang="en-US" sz="1600" dirty="0"/>
              <a:t>.</a:t>
            </a:r>
          </a:p>
          <a:p>
            <a:pPr marL="342900" indent="-342900" algn="just"/>
            <a:r>
              <a:rPr lang="en-US" sz="1600" dirty="0"/>
              <a:t>		Modus </a:t>
            </a:r>
            <a:r>
              <a:rPr lang="en-US" sz="1600" i="1" dirty="0"/>
              <a:t>X</a:t>
            </a:r>
            <a:r>
              <a:rPr lang="en-US" sz="1600" dirty="0"/>
              <a:t> = 07 yang paling </a:t>
            </a:r>
            <a:r>
              <a:rPr lang="en-US" sz="1600" dirty="0" err="1"/>
              <a:t>tinggi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modus mayor </a:t>
            </a:r>
            <a:r>
              <a:rPr lang="en-US" sz="1600" dirty="0" err="1"/>
              <a:t>dan</a:t>
            </a:r>
            <a:r>
              <a:rPr lang="en-US" sz="1600" dirty="0"/>
              <a:t> modus </a:t>
            </a:r>
            <a:r>
              <a:rPr lang="en-US" sz="1600" i="1" dirty="0"/>
              <a:t>X</a:t>
            </a:r>
            <a:r>
              <a:rPr lang="en-US" sz="1600" dirty="0"/>
              <a:t> = 16 yang </a:t>
            </a:r>
            <a:r>
              <a:rPr lang="en-US" sz="1600" dirty="0" err="1"/>
              <a:t>lebih</a:t>
            </a:r>
            <a:r>
              <a:rPr lang="en-US" sz="1600" dirty="0"/>
              <a:t> </a:t>
            </a:r>
            <a:r>
              <a:rPr lang="en-US" sz="1600" dirty="0" err="1"/>
              <a:t>rendah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modus minor. </a:t>
            </a:r>
            <a:r>
              <a:rPr lang="en-US" sz="1600" dirty="0" err="1"/>
              <a:t>Artinya</a:t>
            </a:r>
            <a:r>
              <a:rPr lang="en-US" sz="1600" dirty="0"/>
              <a:t>, </a:t>
            </a:r>
            <a:r>
              <a:rPr lang="en-US" sz="1600" dirty="0" err="1"/>
              <a:t>antrean</a:t>
            </a:r>
            <a:r>
              <a:rPr lang="en-US" sz="1600" dirty="0"/>
              <a:t> </a:t>
            </a:r>
            <a:r>
              <a:rPr lang="en-US" sz="1600" dirty="0" err="1"/>
              <a:t>kendaraan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lampu</a:t>
            </a:r>
            <a:r>
              <a:rPr lang="en-US" sz="1600" dirty="0"/>
              <a:t> </a:t>
            </a:r>
            <a:r>
              <a:rPr lang="en-US" sz="1600" dirty="0" err="1"/>
              <a:t>merah</a:t>
            </a:r>
            <a:r>
              <a:rPr lang="en-US" sz="1600" dirty="0"/>
              <a:t> </a:t>
            </a:r>
            <a:r>
              <a:rPr lang="en-US" sz="1600" dirty="0" err="1"/>
              <a:t>saat</a:t>
            </a:r>
            <a:r>
              <a:rPr lang="en-US" sz="1600" dirty="0"/>
              <a:t> </a:t>
            </a:r>
            <a:r>
              <a:rPr lang="en-US" sz="1600" dirty="0" err="1"/>
              <a:t>menjelang</a:t>
            </a:r>
            <a:r>
              <a:rPr lang="en-US" sz="1600" dirty="0"/>
              <a:t> </a:t>
            </a:r>
            <a:r>
              <a:rPr lang="en-US" sz="1600" dirty="0" err="1"/>
              <a:t>hijau</a:t>
            </a:r>
            <a:r>
              <a:rPr lang="en-US" sz="1600" dirty="0"/>
              <a:t> </a:t>
            </a:r>
            <a:r>
              <a:rPr lang="en-US" sz="1600" dirty="0" err="1"/>
              <a:t>mencapai</a:t>
            </a:r>
            <a:r>
              <a:rPr lang="en-US" sz="1600" dirty="0"/>
              <a:t> </a:t>
            </a:r>
            <a:r>
              <a:rPr lang="en-US" sz="1600" dirty="0" err="1"/>
              <a:t>puncaknya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pukul</a:t>
            </a:r>
            <a:r>
              <a:rPr lang="en-US" sz="1600" dirty="0"/>
              <a:t> 07.00 </a:t>
            </a:r>
            <a:r>
              <a:rPr lang="en-US" sz="1600" dirty="0" err="1"/>
              <a:t>dan</a:t>
            </a:r>
            <a:r>
              <a:rPr lang="en-US" sz="1600" dirty="0"/>
              <a:t> 16.00. 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011DD-69DD-D998-3253-319701527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59" y="206374"/>
            <a:ext cx="8075241" cy="2869431"/>
          </a:xfrm>
        </p:spPr>
        <p:txBody>
          <a:bodyPr/>
          <a:lstStyle/>
          <a:p>
            <a:r>
              <a:rPr lang="en-US" sz="7200" dirty="0"/>
              <a:t>TERIMA KASIH</a:t>
            </a:r>
            <a:endParaRPr lang="en-ID" sz="7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7FAA9-5895-A0BF-36B5-856BAD898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5290" y="1230669"/>
            <a:ext cx="7703594" cy="3912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62E41-C08D-3B8C-1258-5D7BB28E2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674516"/>
            <a:ext cx="3938126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3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116884" y="301493"/>
            <a:ext cx="7027116" cy="4568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68573" tIns="34286" rIns="68573" bIns="34286" rtlCol="0" anchor="ctr">
            <a:normAutofit fontScale="97500"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/>
              <a:t> DATA STATISTIKA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88628" y="849304"/>
            <a:ext cx="6455372" cy="3651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D" sz="2000" b="1" dirty="0" err="1">
                <a:solidFill>
                  <a:schemeClr val="accent5"/>
                </a:solidFill>
              </a:rPr>
              <a:t>Tinjauan</a:t>
            </a:r>
            <a:r>
              <a:rPr lang="en-ID" sz="2000" b="1" dirty="0">
                <a:solidFill>
                  <a:schemeClr val="accent5"/>
                </a:solidFill>
              </a:rPr>
              <a:t> </a:t>
            </a:r>
            <a:r>
              <a:rPr lang="en-ID" sz="2000" b="1" dirty="0" err="1">
                <a:solidFill>
                  <a:schemeClr val="accent5"/>
                </a:solidFill>
              </a:rPr>
              <a:t>Kontekstual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71472" y="1500180"/>
            <a:ext cx="3786214" cy="12144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/>
              <a:t>Data </a:t>
            </a:r>
            <a:r>
              <a:rPr lang="en-US" sz="1600" b="1" u="sng" dirty="0" err="1"/>
              <a:t>Statistik</a:t>
            </a:r>
            <a:endParaRPr lang="en-US" sz="1600" b="1" u="sng" dirty="0"/>
          </a:p>
          <a:p>
            <a:pPr indent="361950" algn="just"/>
            <a:r>
              <a:rPr lang="en-US" sz="1600" dirty="0"/>
              <a:t>Data </a:t>
            </a:r>
            <a:r>
              <a:rPr lang="en-US" sz="1600" dirty="0" err="1"/>
              <a:t>statistik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data yang </a:t>
            </a:r>
            <a:r>
              <a:rPr lang="en-US" sz="1600" dirty="0" err="1"/>
              <a:t>dinyatakan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angka-angka</a:t>
            </a:r>
            <a:r>
              <a:rPr lang="en-US" sz="1600" dirty="0"/>
              <a:t>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786314" y="1500180"/>
            <a:ext cx="3786214" cy="121444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/>
              <a:t>Datum</a:t>
            </a:r>
          </a:p>
          <a:p>
            <a:pPr indent="361950" algn="just"/>
            <a:r>
              <a:rPr lang="en-US" sz="1600" dirty="0" err="1"/>
              <a:t>Angka-angka</a:t>
            </a:r>
            <a:r>
              <a:rPr lang="en-US" sz="1600" dirty="0"/>
              <a:t> yang </a:t>
            </a:r>
            <a:r>
              <a:rPr lang="en-US" sz="1600" dirty="0" err="1"/>
              <a:t>terdapat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data </a:t>
            </a:r>
            <a:r>
              <a:rPr lang="en-US" sz="1600" dirty="0" err="1"/>
              <a:t>statistik</a:t>
            </a:r>
            <a:r>
              <a:rPr lang="en-US" sz="1600" dirty="0"/>
              <a:t>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datum (</a:t>
            </a:r>
            <a:r>
              <a:rPr lang="en-US" sz="1600" dirty="0" err="1"/>
              <a:t>variabel</a:t>
            </a:r>
            <a:r>
              <a:rPr lang="en-US" sz="1600" dirty="0"/>
              <a:t> data).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71472" y="2928940"/>
            <a:ext cx="3786214" cy="15716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/>
              <a:t>Data </a:t>
            </a:r>
            <a:r>
              <a:rPr lang="en-US" sz="1600" b="1" u="sng" dirty="0" err="1"/>
              <a:t>Kualitatif</a:t>
            </a:r>
            <a:endParaRPr lang="en-US" sz="1600" b="1" u="sng" dirty="0"/>
          </a:p>
          <a:p>
            <a:pPr indent="361950" algn="just"/>
            <a:r>
              <a:rPr lang="en-US" sz="1600" dirty="0"/>
              <a:t>Data </a:t>
            </a:r>
            <a:r>
              <a:rPr lang="en-US" sz="1600" dirty="0" err="1"/>
              <a:t>kualitatif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data yang </a:t>
            </a:r>
            <a:r>
              <a:rPr lang="en-US" sz="1600" dirty="0" err="1"/>
              <a:t>angka-angkanya</a:t>
            </a:r>
            <a:r>
              <a:rPr lang="en-US" sz="1600" dirty="0"/>
              <a:t>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kategori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 yang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inisial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.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786314" y="2928940"/>
            <a:ext cx="3786214" cy="157163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600" b="1" u="sng" dirty="0"/>
              <a:t>Data </a:t>
            </a:r>
            <a:r>
              <a:rPr lang="en-US" sz="1600" b="1" u="sng" dirty="0" err="1"/>
              <a:t>Kuantitatif</a:t>
            </a:r>
            <a:endParaRPr lang="en-US" sz="1600" b="1" u="sng" dirty="0"/>
          </a:p>
          <a:p>
            <a:pPr indent="361950" algn="just"/>
            <a:r>
              <a:rPr lang="en-US" sz="1600" dirty="0"/>
              <a:t>Data </a:t>
            </a:r>
            <a:r>
              <a:rPr lang="en-US" sz="1600" dirty="0" err="1"/>
              <a:t>kuantitatif</a:t>
            </a:r>
            <a:r>
              <a:rPr lang="en-US" sz="1600" dirty="0"/>
              <a:t> </a:t>
            </a:r>
            <a:r>
              <a:rPr lang="en-US" sz="1600" dirty="0" err="1"/>
              <a:t>merupakan</a:t>
            </a:r>
            <a:r>
              <a:rPr lang="en-US" sz="1600" dirty="0"/>
              <a:t> data yang </a:t>
            </a:r>
            <a:r>
              <a:rPr lang="en-US" sz="1600" dirty="0" err="1"/>
              <a:t>angka-angkanya</a:t>
            </a:r>
            <a:r>
              <a:rPr lang="en-US" sz="1600" dirty="0"/>
              <a:t>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 yang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/ </a:t>
            </a:r>
            <a:r>
              <a:rPr lang="en-US" sz="1600" dirty="0" err="1"/>
              <a:t>cacahan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9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0"/>
                            </p:stCondLst>
                            <p:childTnLst>
                              <p:par>
                                <p:cTn id="2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71472" y="743585"/>
            <a:ext cx="8072494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1950" indent="-361950" algn="just">
              <a:buFont typeface="Wingdings" pitchFamily="2" charset="2"/>
              <a:buChar char="Ø"/>
            </a:pPr>
            <a:r>
              <a:rPr lang="en-US" sz="1600" b="1" u="sng" dirty="0" err="1"/>
              <a:t>Kuantitas</a:t>
            </a:r>
            <a:r>
              <a:rPr lang="en-US" sz="1600" b="1" u="sng" dirty="0"/>
              <a:t> </a:t>
            </a:r>
            <a:r>
              <a:rPr lang="en-US" sz="1600" b="1" u="sng" dirty="0" err="1"/>
              <a:t>Jumlah</a:t>
            </a:r>
            <a:endParaRPr lang="en-US" sz="1600" b="1" u="sng" dirty="0"/>
          </a:p>
          <a:p>
            <a:pPr marL="361950" lvl="1" indent="350838" algn="just">
              <a:spcAft>
                <a:spcPts val="1000"/>
              </a:spcAft>
            </a:pPr>
            <a:r>
              <a:rPr lang="en-US" sz="1600"/>
              <a:t>J</a:t>
            </a:r>
            <a:r>
              <a:rPr lang="it-IT" sz="1600"/>
              <a:t>ika data itu diperoleh dari kegiatan membilang </a:t>
            </a:r>
            <a:r>
              <a:rPr lang="en-US" sz="1600" dirty="0" err="1"/>
              <a:t>d</a:t>
            </a:r>
            <a:r>
              <a:rPr lang="en-US" sz="1600"/>
              <a:t>isebut kuantitas jumlah</a:t>
            </a:r>
            <a:r>
              <a:rPr lang="en-US" sz="1600" dirty="0"/>
              <a:t>.</a:t>
            </a:r>
          </a:p>
          <a:p>
            <a:pPr marL="361950" indent="-361950" algn="just">
              <a:buFont typeface="Wingdings" pitchFamily="2" charset="2"/>
              <a:buChar char="Ø"/>
            </a:pPr>
            <a:r>
              <a:rPr lang="en-US" sz="1600" b="1" u="sng" dirty="0"/>
              <a:t>Data </a:t>
            </a:r>
            <a:r>
              <a:rPr lang="en-US" sz="1600" b="1" u="sng" dirty="0" err="1"/>
              <a:t>Cacahan</a:t>
            </a:r>
            <a:endParaRPr lang="en-US" sz="1600" dirty="0"/>
          </a:p>
          <a:p>
            <a:pPr marL="361950" indent="350838" algn="just">
              <a:spcAft>
                <a:spcPts val="1000"/>
              </a:spcAft>
            </a:pPr>
            <a:r>
              <a:rPr lang="en-US" sz="1600"/>
              <a:t>Data kuantitas yang berasal dari kuantitas jumlah disebut data cacahan (data diskret: data yang dapat ditunjuk satu demi satu)</a:t>
            </a:r>
            <a:endParaRPr lang="en-US" sz="1600" dirty="0"/>
          </a:p>
          <a:p>
            <a:pPr marL="361950" indent="-361950" algn="just">
              <a:buFont typeface="Wingdings" pitchFamily="2" charset="2"/>
              <a:buChar char="Ø"/>
            </a:pPr>
            <a:r>
              <a:rPr lang="en-US" sz="1600" b="1" u="sng"/>
              <a:t>Kuantitas Ukura</a:t>
            </a:r>
            <a:r>
              <a:rPr lang="en-US" sz="1600" b="1" u="sng" dirty="0"/>
              <a:t>n</a:t>
            </a:r>
            <a:endParaRPr lang="en-US" sz="1600"/>
          </a:p>
          <a:p>
            <a:pPr marL="361950" lvl="1" indent="350838" algn="just">
              <a:spcAft>
                <a:spcPts val="1000"/>
              </a:spcAft>
            </a:pPr>
            <a:r>
              <a:rPr lang="en-US" sz="1600"/>
              <a:t>J</a:t>
            </a:r>
            <a:r>
              <a:rPr lang="it-IT" sz="1600"/>
              <a:t>ika data itu diperoleh dari kegiatan mengukur </a:t>
            </a:r>
            <a:r>
              <a:rPr lang="en-US" sz="1600"/>
              <a:t>disebut kuantitas ukur.</a:t>
            </a:r>
          </a:p>
          <a:p>
            <a:pPr marL="361950" indent="-361950" algn="just">
              <a:buFont typeface="Wingdings" pitchFamily="2" charset="2"/>
              <a:buChar char="Ø"/>
            </a:pPr>
            <a:r>
              <a:rPr lang="en-US" sz="1600" b="1" u="sng"/>
              <a:t>Data Ukuran</a:t>
            </a:r>
            <a:endParaRPr lang="en-US" sz="1600"/>
          </a:p>
          <a:p>
            <a:pPr marL="361950" indent="350838" algn="just"/>
            <a:r>
              <a:rPr lang="en-US" sz="1600"/>
              <a:t>Data yang berasal dari kuantitas ukuran disebut data ukuran (data kontinu/berlanjut, yakni data yang tidak dapat ditunjuk satu demi satu).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05013" y="571500"/>
            <a:ext cx="5133975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1670" y="239242"/>
            <a:ext cx="4986354" cy="4475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2"/>
          <p:cNvSpPr/>
          <p:nvPr/>
        </p:nvSpPr>
        <p:spPr>
          <a:xfrm>
            <a:off x="3428992" y="357172"/>
            <a:ext cx="2214578" cy="928694"/>
          </a:xfrm>
          <a:prstGeom prst="downArrow">
            <a:avLst>
              <a:gd name="adj1" fmla="val 50000"/>
              <a:gd name="adj2" fmla="val 362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Frekuensi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85786" y="1428742"/>
            <a:ext cx="7572428" cy="42862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/>
              <a:t>Bilangan</a:t>
            </a:r>
            <a:r>
              <a:rPr lang="en-US" sz="1600" dirty="0"/>
              <a:t> </a:t>
            </a:r>
            <a:r>
              <a:rPr lang="en-US" sz="1600" dirty="0" err="1"/>
              <a:t>cacah</a:t>
            </a:r>
            <a:r>
              <a:rPr lang="en-US" sz="1600" dirty="0"/>
              <a:t> yang </a:t>
            </a:r>
            <a:r>
              <a:rPr lang="en-US" sz="1600" dirty="0" err="1"/>
              <a:t>menyatakan</a:t>
            </a:r>
            <a:r>
              <a:rPr lang="en-US" sz="1600" dirty="0"/>
              <a:t> </a:t>
            </a:r>
            <a:r>
              <a:rPr lang="en-US" sz="1600" dirty="0" err="1"/>
              <a:t>banyaknya</a:t>
            </a:r>
            <a:r>
              <a:rPr lang="en-US" sz="1600" dirty="0"/>
              <a:t> datum yang </a:t>
            </a:r>
            <a:r>
              <a:rPr lang="en-US" sz="1600" dirty="0" err="1"/>
              <a:t>muncul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sebuah</a:t>
            </a:r>
            <a:r>
              <a:rPr lang="en-US" sz="1600" dirty="0"/>
              <a:t> data.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42976" y="2071684"/>
            <a:ext cx="685804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1950" algn="just"/>
            <a:r>
              <a:rPr lang="en-US" sz="1600" dirty="0" err="1"/>
              <a:t>Lambang</a:t>
            </a:r>
            <a:r>
              <a:rPr lang="en-US" sz="1600" dirty="0"/>
              <a:t>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data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huruf-huruf</a:t>
            </a:r>
            <a:r>
              <a:rPr lang="en-US" sz="1600" dirty="0"/>
              <a:t> </a:t>
            </a:r>
            <a:r>
              <a:rPr lang="en-US" sz="1600" dirty="0" err="1"/>
              <a:t>kapital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“</a:t>
            </a:r>
            <a:r>
              <a:rPr lang="en-US" sz="1600" i="1" dirty="0"/>
              <a:t>X</a:t>
            </a:r>
            <a:r>
              <a:rPr lang="en-US" sz="1600" dirty="0"/>
              <a:t>” </a:t>
            </a:r>
            <a:r>
              <a:rPr lang="en-US" sz="1600" dirty="0" err="1"/>
              <a:t>dan</a:t>
            </a:r>
            <a:r>
              <a:rPr lang="en-US" sz="1600" dirty="0"/>
              <a:t> “</a:t>
            </a:r>
            <a:r>
              <a:rPr lang="en-US" sz="1600" i="1" dirty="0"/>
              <a:t>Y</a:t>
            </a:r>
            <a:r>
              <a:rPr lang="en-US" sz="1600" dirty="0"/>
              <a:t> ”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dirty="0" err="1"/>
              <a:t>lambang</a:t>
            </a:r>
            <a:r>
              <a:rPr lang="en-US" sz="1600" dirty="0"/>
              <a:t> </a:t>
            </a:r>
            <a:r>
              <a:rPr lang="en-US" sz="1600" dirty="0" err="1"/>
              <a:t>untuk</a:t>
            </a:r>
            <a:r>
              <a:rPr lang="en-US" sz="1600" dirty="0"/>
              <a:t> </a:t>
            </a:r>
            <a:r>
              <a:rPr lang="en-US" sz="1600" dirty="0" err="1"/>
              <a:t>frekuensi</a:t>
            </a:r>
            <a:r>
              <a:rPr lang="en-US" sz="1600" dirty="0"/>
              <a:t> </a:t>
            </a:r>
            <a:r>
              <a:rPr lang="en-US" sz="1600" dirty="0" err="1"/>
              <a:t>adalah</a:t>
            </a:r>
            <a:r>
              <a:rPr lang="en-US" sz="1600" dirty="0"/>
              <a:t> </a:t>
            </a:r>
            <a:r>
              <a:rPr lang="en-US" sz="1600" dirty="0" err="1"/>
              <a:t>huruf</a:t>
            </a:r>
            <a:r>
              <a:rPr lang="en-US" sz="1600" dirty="0"/>
              <a:t> </a:t>
            </a:r>
            <a:r>
              <a:rPr lang="en-US" sz="1600" dirty="0" err="1"/>
              <a:t>kecil</a:t>
            </a:r>
            <a:r>
              <a:rPr lang="en-US" sz="1600" dirty="0"/>
              <a:t> “</a:t>
            </a:r>
            <a:r>
              <a:rPr lang="en-US" sz="1600" i="1" dirty="0"/>
              <a:t>f</a:t>
            </a:r>
            <a:r>
              <a:rPr lang="en-US" sz="1600" dirty="0"/>
              <a:t>”.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satu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data yang </a:t>
            </a:r>
            <a:r>
              <a:rPr lang="en-US" sz="1600" dirty="0" err="1"/>
              <a:t>digunakan</a:t>
            </a:r>
            <a:r>
              <a:rPr lang="en-US" sz="1600" dirty="0"/>
              <a:t> </a:t>
            </a:r>
            <a:r>
              <a:rPr lang="en-US" sz="1600" dirty="0" err="1"/>
              <a:t>hanyalah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“</a:t>
            </a:r>
            <a:r>
              <a:rPr lang="en-US" sz="1600" i="1" dirty="0"/>
              <a:t>X</a:t>
            </a:r>
            <a:r>
              <a:rPr lang="en-US" sz="1600" dirty="0"/>
              <a:t>” </a:t>
            </a:r>
            <a:r>
              <a:rPr lang="en-US" sz="1600" dirty="0" err="1"/>
              <a:t>saja</a:t>
            </a:r>
            <a:r>
              <a:rPr lang="en-US" sz="1600" dirty="0"/>
              <a:t>.</a:t>
            </a:r>
          </a:p>
        </p:txBody>
      </p:sp>
      <p:sp>
        <p:nvSpPr>
          <p:cNvPr id="6" name="Oval 5"/>
          <p:cNvSpPr/>
          <p:nvPr/>
        </p:nvSpPr>
        <p:spPr>
          <a:xfrm>
            <a:off x="4643438" y="3286130"/>
            <a:ext cx="4143404" cy="1357322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/>
              <a:t>Seluruh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data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dinyatakan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bilangan</a:t>
            </a:r>
            <a:r>
              <a:rPr lang="en-US" sz="1600" dirty="0"/>
              <a:t> </a:t>
            </a:r>
            <a:r>
              <a:rPr lang="en-US" sz="1600" dirty="0" err="1"/>
              <a:t>bulat</a:t>
            </a:r>
            <a:r>
              <a:rPr lang="en-US" sz="1600" dirty="0"/>
              <a:t> (</a:t>
            </a:r>
            <a:r>
              <a:rPr lang="en-US" sz="1600" dirty="0" err="1"/>
              <a:t>meskipun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data </a:t>
            </a:r>
            <a:r>
              <a:rPr lang="en-US" sz="1600" dirty="0" err="1"/>
              <a:t>ukuran</a:t>
            </a:r>
            <a:r>
              <a:rPr lang="en-US" sz="16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688628" y="514350"/>
            <a:ext cx="6455372" cy="41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2000" b="1" dirty="0">
                <a:solidFill>
                  <a:schemeClr val="accent5"/>
                </a:solidFill>
              </a:rPr>
              <a:t>B</a:t>
            </a:r>
            <a:r>
              <a:rPr lang="en-ID" sz="2000" b="1" dirty="0">
                <a:solidFill>
                  <a:schemeClr val="accent5"/>
                </a:solidFill>
              </a:rPr>
              <a:t>. </a:t>
            </a:r>
            <a:r>
              <a:rPr lang="en-US" sz="2000" b="1" dirty="0" err="1">
                <a:solidFill>
                  <a:schemeClr val="accent5"/>
                </a:solidFill>
              </a:rPr>
              <a:t>Tinjauan</a:t>
            </a:r>
            <a:r>
              <a:rPr lang="en-US" sz="2000" b="1" dirty="0">
                <a:solidFill>
                  <a:schemeClr val="accent5"/>
                </a:solidFill>
              </a:rPr>
              <a:t> Formal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000100" y="1785932"/>
            <a:ext cx="2071702" cy="92869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Statistika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86116" y="1643056"/>
            <a:ext cx="5214974" cy="121444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>
                <a:solidFill>
                  <a:schemeClr val="tx1"/>
                </a:solidFill>
              </a:rPr>
              <a:t>Ilmu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tentang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pengumpulan</a:t>
            </a:r>
            <a:r>
              <a:rPr lang="en-US" sz="1600" dirty="0">
                <a:solidFill>
                  <a:schemeClr val="tx1"/>
                </a:solidFill>
              </a:rPr>
              <a:t> data, </a:t>
            </a:r>
            <a:r>
              <a:rPr lang="en-US" sz="1600" dirty="0" err="1">
                <a:solidFill>
                  <a:schemeClr val="tx1"/>
                </a:solidFill>
              </a:rPr>
              <a:t>pengolahan</a:t>
            </a:r>
            <a:r>
              <a:rPr lang="en-US" sz="1600" dirty="0">
                <a:solidFill>
                  <a:schemeClr val="tx1"/>
                </a:solidFill>
              </a:rPr>
              <a:t> data,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penyajian</a:t>
            </a:r>
            <a:r>
              <a:rPr lang="en-US" sz="1600" dirty="0">
                <a:solidFill>
                  <a:schemeClr val="tx1"/>
                </a:solidFill>
              </a:rPr>
              <a:t> data </a:t>
            </a:r>
            <a:r>
              <a:rPr lang="en-US" sz="1600" dirty="0" err="1">
                <a:solidFill>
                  <a:schemeClr val="tx1"/>
                </a:solidFill>
              </a:rPr>
              <a:t>sehingga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sajian</a:t>
            </a:r>
            <a:r>
              <a:rPr lang="en-US" sz="1600" dirty="0">
                <a:solidFill>
                  <a:schemeClr val="tx1"/>
                </a:solidFill>
              </a:rPr>
              <a:t> data yang </a:t>
            </a:r>
            <a:r>
              <a:rPr lang="en-US" sz="1600" dirty="0" err="1">
                <a:solidFill>
                  <a:schemeClr val="tx1"/>
                </a:solidFill>
              </a:rPr>
              <a:t>telah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diolah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itu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dapat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memberikan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informasi</a:t>
            </a:r>
            <a:r>
              <a:rPr lang="en-US" sz="1600" dirty="0">
                <a:solidFill>
                  <a:schemeClr val="tx1"/>
                </a:solidFill>
              </a:rPr>
              <a:t> yang </a:t>
            </a:r>
            <a:r>
              <a:rPr lang="en-US" sz="1600" dirty="0" err="1">
                <a:solidFill>
                  <a:schemeClr val="tx1"/>
                </a:solidFill>
              </a:rPr>
              <a:t>mudah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dipahami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oleh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para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pembaca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secara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sekilas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tepat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dan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akurat</a:t>
            </a:r>
            <a:r>
              <a:rPr lang="en-US" sz="1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000100" y="3071816"/>
            <a:ext cx="2071702" cy="857256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286116" y="3143254"/>
            <a:ext cx="5214974" cy="64294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 err="1"/>
              <a:t>Rangkaian</a:t>
            </a:r>
            <a:r>
              <a:rPr lang="en-US" sz="1600" dirty="0"/>
              <a:t> </a:t>
            </a:r>
            <a:r>
              <a:rPr lang="en-US" sz="1600" dirty="0" err="1"/>
              <a:t>informasi</a:t>
            </a:r>
            <a:r>
              <a:rPr lang="en-US" sz="1600" dirty="0"/>
              <a:t> yang </a:t>
            </a:r>
            <a:r>
              <a:rPr lang="en-US" sz="1600" dirty="0" err="1"/>
              <a:t>dituliskan</a:t>
            </a:r>
            <a:r>
              <a:rPr lang="en-US" sz="1600" dirty="0"/>
              <a:t> </a:t>
            </a:r>
            <a:r>
              <a:rPr lang="en-US" sz="1600" dirty="0" err="1"/>
              <a:t>dalam</a:t>
            </a:r>
            <a:r>
              <a:rPr lang="en-US" sz="1600" dirty="0"/>
              <a:t> </a:t>
            </a:r>
            <a:r>
              <a:rPr lang="en-US" sz="1600" dirty="0" err="1"/>
              <a:t>bentuk</a:t>
            </a:r>
            <a:r>
              <a:rPr lang="en-US" sz="1600" dirty="0"/>
              <a:t> </a:t>
            </a:r>
            <a:r>
              <a:rPr lang="en-US" sz="1600" dirty="0" err="1"/>
              <a:t>angka-angka</a:t>
            </a:r>
            <a:r>
              <a:rPr lang="en-US" sz="1600" dirty="0"/>
              <a:t>. 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755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57290" y="642924"/>
            <a:ext cx="6429420" cy="2214578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  <a:prstDash val="dash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just">
              <a:spcAft>
                <a:spcPts val="300"/>
              </a:spcAft>
              <a:buAutoNum type="arabicPeriod"/>
            </a:pPr>
            <a:r>
              <a:rPr lang="en-US" sz="1600" dirty="0" err="1"/>
              <a:t>Suatu</a:t>
            </a:r>
            <a:r>
              <a:rPr lang="en-US" sz="1600" dirty="0"/>
              <a:t> data </a:t>
            </a:r>
            <a:r>
              <a:rPr lang="en-US" sz="1600" dirty="0" err="1"/>
              <a:t>kuantitatif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data </a:t>
            </a:r>
            <a:r>
              <a:rPr lang="en-US" sz="1600" dirty="0" err="1"/>
              <a:t>cacahan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2</a:t>
            </a:r>
            <a:r>
              <a:rPr lang="en-US" sz="1600" dirty="0"/>
              <a:t> yang </a:t>
            </a:r>
            <a:r>
              <a:rPr lang="en-US" sz="1600" dirty="0" err="1"/>
              <a:t>berurutan</a:t>
            </a:r>
            <a:r>
              <a:rPr lang="en-US" sz="1600" dirty="0"/>
              <a:t> </a:t>
            </a:r>
            <a:r>
              <a:rPr lang="en-US" sz="1600" dirty="0" err="1"/>
              <a:t>tidak</a:t>
            </a:r>
            <a:r>
              <a:rPr lang="en-US" sz="1600" dirty="0"/>
              <a:t>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lain yang </a:t>
            </a:r>
            <a:r>
              <a:rPr lang="en-US" sz="1600" dirty="0" err="1"/>
              <a:t>memenuhi</a:t>
            </a:r>
            <a:r>
              <a:rPr lang="en-US" sz="1600" dirty="0"/>
              <a:t> </a:t>
            </a:r>
            <a:r>
              <a:rPr lang="en-US" sz="1600" dirty="0" err="1"/>
              <a:t>syarat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&lt; </a:t>
            </a:r>
            <a:r>
              <a:rPr lang="en-US" sz="1600" i="1" dirty="0"/>
              <a:t>X</a:t>
            </a:r>
            <a:r>
              <a:rPr lang="en-US" sz="1600" dirty="0"/>
              <a:t> &lt; </a:t>
            </a:r>
            <a:r>
              <a:rPr lang="en-US" sz="1600" i="1" dirty="0"/>
              <a:t>X</a:t>
            </a:r>
            <a:r>
              <a:rPr lang="en-US" sz="1600" baseline="-25000" dirty="0"/>
              <a:t>2</a:t>
            </a:r>
            <a:r>
              <a:rPr lang="en-US" sz="16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1600" dirty="0" err="1"/>
              <a:t>Suatu</a:t>
            </a:r>
            <a:r>
              <a:rPr lang="en-US" sz="1600" dirty="0"/>
              <a:t> data </a:t>
            </a:r>
            <a:r>
              <a:rPr lang="en-US" sz="1600" dirty="0" err="1"/>
              <a:t>kuantitatif</a:t>
            </a:r>
            <a:r>
              <a:rPr lang="en-US" sz="1600" dirty="0"/>
              <a:t> </a:t>
            </a:r>
            <a:r>
              <a:rPr lang="en-US" sz="1600" dirty="0" err="1"/>
              <a:t>disebut</a:t>
            </a:r>
            <a:r>
              <a:rPr lang="en-US" sz="1600" dirty="0"/>
              <a:t> data </a:t>
            </a:r>
            <a:r>
              <a:rPr lang="en-US" sz="1600" dirty="0" err="1"/>
              <a:t>ukuran</a:t>
            </a:r>
            <a:r>
              <a:rPr lang="en-US" sz="1600" dirty="0"/>
              <a:t> </a:t>
            </a:r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dirty="0" err="1"/>
              <a:t>di</a:t>
            </a:r>
            <a:r>
              <a:rPr lang="en-US" sz="1600" dirty="0"/>
              <a:t> </a:t>
            </a:r>
            <a:r>
              <a:rPr lang="en-US" sz="1600" dirty="0" err="1"/>
              <a:t>antara</a:t>
            </a:r>
            <a:r>
              <a:rPr lang="en-US" sz="1600" dirty="0"/>
              <a:t> </a:t>
            </a:r>
            <a:r>
              <a:rPr lang="en-US" sz="1600" dirty="0" err="1"/>
              <a:t>dua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</a:t>
            </a:r>
            <a:r>
              <a:rPr lang="en-US" sz="1600" dirty="0" err="1"/>
              <a:t>dan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2</a:t>
            </a:r>
            <a:r>
              <a:rPr lang="en-US" sz="1600" dirty="0"/>
              <a:t> yang </a:t>
            </a:r>
            <a:r>
              <a:rPr lang="en-US" sz="1600" dirty="0" err="1"/>
              <a:t>berturutan</a:t>
            </a:r>
            <a:r>
              <a:rPr lang="en-US" sz="1600" dirty="0"/>
              <a:t> </a:t>
            </a:r>
            <a:r>
              <a:rPr lang="en-US" sz="1600" dirty="0" err="1"/>
              <a:t>selalu</a:t>
            </a:r>
            <a:r>
              <a:rPr lang="en-US" sz="1600" dirty="0"/>
              <a:t>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ditemukan</a:t>
            </a:r>
            <a:r>
              <a:rPr lang="en-US" sz="1600" dirty="0"/>
              <a:t> </a:t>
            </a:r>
            <a:r>
              <a:rPr lang="en-US" sz="1600" dirty="0" err="1"/>
              <a:t>nilai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dirty="0"/>
              <a:t> lain yang </a:t>
            </a:r>
            <a:r>
              <a:rPr lang="en-US" sz="1600" dirty="0" err="1"/>
              <a:t>memenuhi</a:t>
            </a:r>
            <a:r>
              <a:rPr lang="en-US" sz="1600" dirty="0"/>
              <a:t> </a:t>
            </a:r>
            <a:r>
              <a:rPr lang="en-US" sz="1600" dirty="0" err="1"/>
              <a:t>syarat</a:t>
            </a:r>
            <a:r>
              <a:rPr lang="en-US" sz="1600" dirty="0"/>
              <a:t> </a:t>
            </a:r>
            <a:r>
              <a:rPr lang="en-US" sz="1600" i="1" dirty="0"/>
              <a:t>X</a:t>
            </a:r>
            <a:r>
              <a:rPr lang="en-US" sz="1600" baseline="-25000" dirty="0"/>
              <a:t>1</a:t>
            </a:r>
            <a:r>
              <a:rPr lang="en-US" sz="1600" dirty="0"/>
              <a:t> &lt; </a:t>
            </a:r>
            <a:r>
              <a:rPr lang="en-US" sz="1600" i="1" dirty="0"/>
              <a:t>X</a:t>
            </a:r>
            <a:r>
              <a:rPr lang="en-US" sz="1600" dirty="0"/>
              <a:t> &lt; </a:t>
            </a:r>
            <a:r>
              <a:rPr lang="en-US" sz="1600" i="1" dirty="0"/>
              <a:t>X</a:t>
            </a:r>
            <a:r>
              <a:rPr lang="en-US" sz="1600" baseline="-25000" dirty="0"/>
              <a:t>2</a:t>
            </a:r>
            <a:r>
              <a:rPr lang="en-US" sz="1600" dirty="0"/>
              <a:t>.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643042" y="428610"/>
            <a:ext cx="1428760" cy="428628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Definisi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7224" y="3080051"/>
            <a:ext cx="7500990" cy="134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20825" indent="-1520825" algn="just">
              <a:spcAft>
                <a:spcPts val="200"/>
              </a:spcAft>
            </a:pPr>
            <a:r>
              <a:rPr lang="en-US" sz="1600" dirty="0"/>
              <a:t>Data </a:t>
            </a:r>
            <a:r>
              <a:rPr lang="en-US" sz="1600" dirty="0" err="1"/>
              <a:t>kualitatif</a:t>
            </a:r>
            <a:r>
              <a:rPr lang="en-US" sz="1600" dirty="0"/>
              <a:t> → </a:t>
            </a:r>
            <a:r>
              <a:rPr lang="en-US" sz="1600" dirty="0" err="1"/>
              <a:t>Angka-angka</a:t>
            </a:r>
            <a:r>
              <a:rPr lang="en-US" sz="1600" dirty="0"/>
              <a:t>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variabel</a:t>
            </a:r>
            <a:r>
              <a:rPr lang="en-US" sz="1600" dirty="0"/>
              <a:t> </a:t>
            </a:r>
            <a:r>
              <a:rPr lang="en-US" sz="1600" dirty="0" err="1"/>
              <a:t>datanya</a:t>
            </a:r>
            <a:r>
              <a:rPr lang="en-US" sz="1600" dirty="0"/>
              <a:t> </a:t>
            </a:r>
            <a:r>
              <a:rPr lang="en-US" sz="1600" dirty="0" err="1"/>
              <a:t>hanya</a:t>
            </a:r>
            <a:r>
              <a:rPr lang="en-US" sz="1600" dirty="0"/>
              <a:t> </a:t>
            </a:r>
            <a:r>
              <a:rPr lang="en-US" sz="1600" dirty="0" err="1"/>
              <a:t>bermakna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kode</a:t>
            </a:r>
            <a:r>
              <a:rPr lang="en-US" sz="1600" dirty="0"/>
              <a:t>, </a:t>
            </a:r>
            <a:r>
              <a:rPr lang="en-US" sz="1600" dirty="0" err="1"/>
              <a:t>bukan</a:t>
            </a:r>
            <a:r>
              <a:rPr lang="en-US" sz="1600" dirty="0"/>
              <a:t> </a:t>
            </a:r>
            <a:r>
              <a:rPr lang="en-US" sz="1600" dirty="0" err="1"/>
              <a:t>sebagai</a:t>
            </a:r>
            <a:r>
              <a:rPr lang="en-US" sz="1600" dirty="0"/>
              <a:t> </a:t>
            </a:r>
            <a:r>
              <a:rPr lang="en-US" sz="1600" dirty="0" err="1"/>
              <a:t>besaran</a:t>
            </a:r>
            <a:r>
              <a:rPr lang="en-US" sz="1600" dirty="0"/>
              <a:t>. </a:t>
            </a:r>
          </a:p>
          <a:p>
            <a:pPr marL="1520825" indent="-1520825" algn="just"/>
            <a:r>
              <a:rPr lang="en-US" sz="1600" dirty="0"/>
              <a:t>Data </a:t>
            </a:r>
            <a:r>
              <a:rPr lang="en-US" sz="1600" dirty="0" err="1"/>
              <a:t>kualitatif</a:t>
            </a:r>
            <a:r>
              <a:rPr lang="en-US" sz="1600" dirty="0"/>
              <a:t> → </a:t>
            </a:r>
            <a:r>
              <a:rPr lang="en-US" sz="1600" dirty="0" err="1"/>
              <a:t>Urutan</a:t>
            </a:r>
            <a:r>
              <a:rPr lang="en-US" sz="1600" dirty="0"/>
              <a:t> </a:t>
            </a:r>
            <a:r>
              <a:rPr lang="en-US" sz="1600" dirty="0" err="1"/>
              <a:t>angka-angkanya</a:t>
            </a:r>
            <a:r>
              <a:rPr lang="en-US" sz="1600" dirty="0"/>
              <a:t> </a:t>
            </a:r>
            <a:r>
              <a:rPr lang="en-US" sz="1600" dirty="0" err="1"/>
              <a:t>mempunyai</a:t>
            </a:r>
            <a:r>
              <a:rPr lang="en-US" sz="1600" dirty="0"/>
              <a:t> </a:t>
            </a:r>
            <a:r>
              <a:rPr lang="en-US" sz="1600" dirty="0" err="1"/>
              <a:t>makna</a:t>
            </a:r>
            <a:r>
              <a:rPr lang="en-US" sz="1600" dirty="0"/>
              <a:t> </a:t>
            </a:r>
            <a:r>
              <a:rPr lang="en-US" sz="1600" dirty="0" err="1"/>
              <a:t>karena</a:t>
            </a:r>
            <a:r>
              <a:rPr lang="en-US" sz="1600" dirty="0"/>
              <a:t> </a:t>
            </a:r>
            <a:r>
              <a:rPr lang="en-US" sz="1600" dirty="0" err="1"/>
              <a:t>masing-masing</a:t>
            </a:r>
            <a:r>
              <a:rPr lang="en-US" sz="1600" dirty="0"/>
              <a:t> </a:t>
            </a:r>
            <a:r>
              <a:rPr lang="en-US" sz="1600" dirty="0" err="1"/>
              <a:t>angka</a:t>
            </a:r>
            <a:r>
              <a:rPr lang="en-US" sz="1600" dirty="0"/>
              <a:t> </a:t>
            </a:r>
            <a:r>
              <a:rPr lang="en-US" sz="1600" dirty="0" err="1"/>
              <a:t>berasal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(</a:t>
            </a:r>
            <a:r>
              <a:rPr lang="en-US" sz="1600" dirty="0" err="1"/>
              <a:t>besaran</a:t>
            </a:r>
            <a:r>
              <a:rPr lang="en-US" sz="1600" dirty="0"/>
              <a:t>) yang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berupa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jumlah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kuantitas</a:t>
            </a:r>
            <a:r>
              <a:rPr lang="en-US" sz="1600" dirty="0"/>
              <a:t> </a:t>
            </a:r>
            <a:r>
              <a:rPr lang="en-US" sz="1600" dirty="0" err="1"/>
              <a:t>ukuran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688628" y="514350"/>
            <a:ext cx="6455372" cy="41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68573" tIns="34286" rIns="68573" bIns="34286" rtlCol="0" anchor="ctr">
            <a:noAutofit/>
          </a:bodyPr>
          <a:lstStyle>
            <a:lvl1pPr algn="l" defTabSz="93360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chemeClr val="accent5"/>
                </a:solidFill>
              </a:rPr>
              <a:t>C. </a:t>
            </a:r>
            <a:r>
              <a:rPr lang="en-US" sz="2000" b="1" dirty="0" err="1">
                <a:solidFill>
                  <a:schemeClr val="accent5"/>
                </a:solidFill>
              </a:rPr>
              <a:t>Perolehan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dan</a:t>
            </a:r>
            <a:r>
              <a:rPr lang="en-US" sz="2000" b="1" dirty="0">
                <a:solidFill>
                  <a:schemeClr val="accent5"/>
                </a:solidFill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</a:rPr>
              <a:t>Pengumpulan</a:t>
            </a:r>
            <a:r>
              <a:rPr lang="en-US" sz="2000" b="1" dirty="0">
                <a:solidFill>
                  <a:schemeClr val="accent5"/>
                </a:solidFill>
              </a:rPr>
              <a:t> Data</a:t>
            </a:r>
          </a:p>
        </p:txBody>
      </p:sp>
      <p:sp>
        <p:nvSpPr>
          <p:cNvPr id="5" name="Right Arrow 4"/>
          <p:cNvSpPr/>
          <p:nvPr/>
        </p:nvSpPr>
        <p:spPr>
          <a:xfrm>
            <a:off x="1000100" y="1714494"/>
            <a:ext cx="2071702" cy="78581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Langsung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286116" y="1785932"/>
            <a:ext cx="5214974" cy="6429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/>
              <a:t>Data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</a:t>
            </a:r>
            <a:r>
              <a:rPr lang="en-US" sz="1600" dirty="0" err="1"/>
              <a:t>survei</a:t>
            </a:r>
            <a:r>
              <a:rPr lang="en-US" sz="1600" dirty="0"/>
              <a:t> </a:t>
            </a:r>
            <a:r>
              <a:rPr lang="en-US" sz="1600" dirty="0" err="1"/>
              <a:t>lapangan</a:t>
            </a:r>
            <a:r>
              <a:rPr lang="en-US" sz="1600" dirty="0"/>
              <a:t> (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mencatat</a:t>
            </a:r>
            <a:r>
              <a:rPr lang="en-US" sz="1600" dirty="0"/>
              <a:t> </a:t>
            </a:r>
            <a:r>
              <a:rPr lang="en-US" sz="1600" dirty="0" err="1"/>
              <a:t>sendiri</a:t>
            </a:r>
            <a:r>
              <a:rPr lang="en-US" sz="1600" dirty="0"/>
              <a:t> data yang </a:t>
            </a:r>
            <a:r>
              <a:rPr lang="en-US" sz="1600" dirty="0" err="1"/>
              <a:t>diinginkan</a:t>
            </a:r>
            <a:r>
              <a:rPr lang="en-US" sz="1600" dirty="0"/>
              <a:t>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1000100" y="2786064"/>
            <a:ext cx="2071702" cy="85725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Tak</a:t>
            </a:r>
            <a:r>
              <a:rPr lang="en-US" dirty="0"/>
              <a:t> </a:t>
            </a:r>
            <a:r>
              <a:rPr lang="en-US" dirty="0" err="1"/>
              <a:t>Langsung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286116" y="2714626"/>
            <a:ext cx="5214974" cy="92869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indent="361950" algn="just"/>
            <a:r>
              <a:rPr lang="en-US" sz="1600" dirty="0"/>
              <a:t>Data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dari</a:t>
            </a:r>
            <a:r>
              <a:rPr lang="en-US" sz="1600" dirty="0"/>
              <a:t> info </a:t>
            </a:r>
            <a:r>
              <a:rPr lang="en-US" sz="1600" dirty="0" err="1"/>
              <a:t>surat</a:t>
            </a:r>
            <a:r>
              <a:rPr lang="en-US" sz="1600" dirty="0"/>
              <a:t> </a:t>
            </a:r>
            <a:r>
              <a:rPr lang="en-US" sz="1600" dirty="0" err="1"/>
              <a:t>kabar</a:t>
            </a:r>
            <a:r>
              <a:rPr lang="en-US" sz="1600" dirty="0"/>
              <a:t>, </a:t>
            </a:r>
            <a:r>
              <a:rPr lang="en-US" sz="1600" dirty="0" err="1"/>
              <a:t>majalah</a:t>
            </a:r>
            <a:r>
              <a:rPr lang="en-US" sz="1600" dirty="0"/>
              <a:t>, </a:t>
            </a:r>
            <a:r>
              <a:rPr lang="en-US" sz="1600" dirty="0" err="1"/>
              <a:t>atau</a:t>
            </a:r>
            <a:r>
              <a:rPr lang="en-US" sz="1600" dirty="0"/>
              <a:t> internet,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mendatangi</a:t>
            </a:r>
            <a:r>
              <a:rPr lang="en-US" sz="1600" dirty="0"/>
              <a:t> </a:t>
            </a:r>
            <a:r>
              <a:rPr lang="en-US" sz="1600" dirty="0" err="1"/>
              <a:t>instansi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pihak</a:t>
            </a:r>
            <a:r>
              <a:rPr lang="en-US" sz="1600" dirty="0"/>
              <a:t> yang </a:t>
            </a:r>
            <a:r>
              <a:rPr lang="en-US" sz="1600" dirty="0" err="1"/>
              <a:t>kompeten</a:t>
            </a:r>
            <a:r>
              <a:rPr lang="en-US" sz="1600" dirty="0"/>
              <a:t> </a:t>
            </a:r>
            <a:r>
              <a:rPr lang="en-US" sz="1600" dirty="0" err="1"/>
              <a:t>seperti</a:t>
            </a:r>
            <a:r>
              <a:rPr lang="en-US" sz="1600" dirty="0"/>
              <a:t> </a:t>
            </a:r>
            <a:r>
              <a:rPr lang="en-US" sz="1600" dirty="0" err="1"/>
              <a:t>institusi</a:t>
            </a:r>
            <a:r>
              <a:rPr lang="en-US" sz="1600" dirty="0"/>
              <a:t> </a:t>
            </a:r>
            <a:r>
              <a:rPr lang="en-US" sz="1600" dirty="0" err="1"/>
              <a:t>tertentu</a:t>
            </a:r>
            <a:r>
              <a:rPr lang="en-US" sz="1600" dirty="0"/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7971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1021</Words>
  <Application>Microsoft Office PowerPoint</Application>
  <PresentationFormat>On-screen Show (16:9)</PresentationFormat>
  <Paragraphs>124</Paragraphs>
  <Slides>19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Aulia Dwiningtyas Putri</dc:creator>
  <cp:lastModifiedBy>LENOVO</cp:lastModifiedBy>
  <cp:revision>191</cp:revision>
  <dcterms:created xsi:type="dcterms:W3CDTF">2019-04-23T02:12:40Z</dcterms:created>
  <dcterms:modified xsi:type="dcterms:W3CDTF">2022-12-14T10:46:17Z</dcterms:modified>
</cp:coreProperties>
</file>